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2"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8" autoAdjust="0"/>
    <p:restoredTop sz="77636" autoAdjust="0"/>
  </p:normalViewPr>
  <p:slideViewPr>
    <p:cSldViewPr snapToGrid="0">
      <p:cViewPr varScale="1">
        <p:scale>
          <a:sx n="57" d="100"/>
          <a:sy n="57" d="100"/>
        </p:scale>
        <p:origin x="12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6D695-ABC4-4711-B735-DD1455A8D664}" type="datetimeFigureOut">
              <a:rPr lang="en-US" smtClean="0"/>
              <a:t>10/15/2020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3E4B99-C897-44C7-91F4-FC197F0764AF}" type="slidenum">
              <a:rPr lang="en-US" smtClean="0"/>
              <a:t>‹#›</a:t>
            </a:fld>
            <a:endParaRPr lang="en-US"/>
          </a:p>
        </p:txBody>
      </p:sp>
    </p:spTree>
    <p:extLst>
      <p:ext uri="{BB962C8B-B14F-4D97-AF65-F5344CB8AC3E}">
        <p14:creationId xmlns:p14="http://schemas.microsoft.com/office/powerpoint/2010/main" val="1310906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human body is never complete without vitamins, which your body needs to grow and develop normally. As evident, there are about 13 vitamins that the body needs to function normally, and these include Vitamin A, Vitamin B, Vitamin C, and Vitamins D, among other essential vitamins.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Vitamins help the body resist infections, keep your nerves healthy, and help your body get energy from foods or our blood to clot properly. </a:t>
            </a:r>
            <a:r>
              <a:rPr lang="en-US" sz="1200" cap="none" dirty="0" smtClean="0">
                <a:latin typeface="Times New Roman" panose="02020603050405020304" pitchFamily="18" charset="0"/>
                <a:cs typeface="Times New Roman" panose="02020603050405020304" pitchFamily="18" charset="0"/>
              </a:rPr>
              <a:t>This presentation sheds light on vitamin a and vitamin </a:t>
            </a:r>
            <a:r>
              <a:rPr lang="en-US" sz="1200" dirty="0" smtClean="0">
                <a:latin typeface="Times New Roman" panose="02020603050405020304" pitchFamily="18" charset="0"/>
                <a:cs typeface="Times New Roman" panose="02020603050405020304" pitchFamily="18" charset="0"/>
              </a:rPr>
              <a:t>D</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3E4B99-C897-44C7-91F4-FC197F0764AF}" type="slidenum">
              <a:rPr lang="en-US" smtClean="0"/>
              <a:t>2</a:t>
            </a:fld>
            <a:endParaRPr lang="en-US"/>
          </a:p>
        </p:txBody>
      </p:sp>
    </p:spTree>
    <p:extLst>
      <p:ext uri="{BB962C8B-B14F-4D97-AF65-F5344CB8AC3E}">
        <p14:creationId xmlns:p14="http://schemas.microsoft.com/office/powerpoint/2010/main" val="1267791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Vitamins are grouped as either fat-soluble or water-soluble. In our context, vitamin A comprises esters, which are highly soluble in fat and oil but insoluble.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Similarly, Vitamin D is a fat-soluble vitamin. All these vitamins are highly soluble in lipids.</a:t>
            </a:r>
          </a:p>
          <a:p>
            <a:endParaRPr lang="en-US" dirty="0"/>
          </a:p>
        </p:txBody>
      </p:sp>
      <p:sp>
        <p:nvSpPr>
          <p:cNvPr id="4" name="Slide Number Placeholder 3"/>
          <p:cNvSpPr>
            <a:spLocks noGrp="1"/>
          </p:cNvSpPr>
          <p:nvPr>
            <p:ph type="sldNum" sz="quarter" idx="10"/>
          </p:nvPr>
        </p:nvSpPr>
        <p:spPr/>
        <p:txBody>
          <a:bodyPr/>
          <a:lstStyle/>
          <a:p>
            <a:fld id="{253E4B99-C897-44C7-91F4-FC197F0764AF}" type="slidenum">
              <a:rPr lang="en-US" smtClean="0"/>
              <a:t>3</a:t>
            </a:fld>
            <a:endParaRPr lang="en-US"/>
          </a:p>
        </p:txBody>
      </p:sp>
    </p:spTree>
    <p:extLst>
      <p:ext uri="{BB962C8B-B14F-4D97-AF65-F5344CB8AC3E}">
        <p14:creationId xmlns:p14="http://schemas.microsoft.com/office/powerpoint/2010/main" val="1357340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 vitamins occupy a dominant position in the human body</a:t>
            </a:r>
            <a:r>
              <a:rPr lang="en-US" sz="1200" kern="1200" baseline="0" dirty="0" smtClean="0">
                <a:solidFill>
                  <a:schemeClr val="tx1"/>
                </a:solidFill>
                <a:effectLst/>
                <a:latin typeface="+mn-lt"/>
                <a:ea typeface="+mn-ea"/>
                <a:cs typeface="+mn-cs"/>
              </a:rPr>
              <a:t> and</a:t>
            </a:r>
            <a:r>
              <a:rPr lang="en-US" sz="1200" kern="1200" dirty="0" smtClean="0">
                <a:solidFill>
                  <a:schemeClr val="tx1"/>
                </a:solidFill>
                <a:effectLst/>
                <a:latin typeface="+mn-lt"/>
                <a:ea typeface="+mn-ea"/>
                <a:cs typeface="+mn-cs"/>
              </a:rPr>
              <a:t> hence, vitamins A and D are not exceptional. Notably, vitamin A helps in vision maintenance by maintaining light-sensing cells in the eye and accurate tear fluid development. Vitamin A boosts the immune system through increasing susceptibility to infections. It enhances cell growth and hair growth. The vitamin also maintains fertility and aids in fetal development.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 the other hand, Vitamin D functions through regulating the circulation of calcium and phosphorus, core elements of bone maintenance. It also maintains and strengthens immune system functions.</a:t>
            </a:r>
          </a:p>
          <a:p>
            <a:endParaRPr lang="en-US" dirty="0"/>
          </a:p>
        </p:txBody>
      </p:sp>
      <p:sp>
        <p:nvSpPr>
          <p:cNvPr id="4" name="Slide Number Placeholder 3"/>
          <p:cNvSpPr>
            <a:spLocks noGrp="1"/>
          </p:cNvSpPr>
          <p:nvPr>
            <p:ph type="sldNum" sz="quarter" idx="10"/>
          </p:nvPr>
        </p:nvSpPr>
        <p:spPr/>
        <p:txBody>
          <a:bodyPr/>
          <a:lstStyle/>
          <a:p>
            <a:fld id="{253E4B99-C897-44C7-91F4-FC197F0764AF}" type="slidenum">
              <a:rPr lang="en-US" smtClean="0"/>
              <a:t>4</a:t>
            </a:fld>
            <a:endParaRPr lang="en-US"/>
          </a:p>
        </p:txBody>
      </p:sp>
    </p:spTree>
    <p:extLst>
      <p:ext uri="{BB962C8B-B14F-4D97-AF65-F5344CB8AC3E}">
        <p14:creationId xmlns:p14="http://schemas.microsoft.com/office/powerpoint/2010/main" val="1806045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DRIs are values used to plan and examine nutrient intakes of healthy people. The affiliated standards tend to differ per age. The DRI for Vitamins A and D are as shown in the above tables. </a:t>
            </a:r>
          </a:p>
          <a:p>
            <a:endParaRPr lang="en-US" dirty="0"/>
          </a:p>
        </p:txBody>
      </p:sp>
      <p:sp>
        <p:nvSpPr>
          <p:cNvPr id="4" name="Slide Number Placeholder 3"/>
          <p:cNvSpPr>
            <a:spLocks noGrp="1"/>
          </p:cNvSpPr>
          <p:nvPr>
            <p:ph type="sldNum" sz="quarter" idx="10"/>
          </p:nvPr>
        </p:nvSpPr>
        <p:spPr/>
        <p:txBody>
          <a:bodyPr/>
          <a:lstStyle/>
          <a:p>
            <a:fld id="{253E4B99-C897-44C7-91F4-FC197F0764AF}" type="slidenum">
              <a:rPr lang="en-US" smtClean="0"/>
              <a:t>5</a:t>
            </a:fld>
            <a:endParaRPr lang="en-US"/>
          </a:p>
        </p:txBody>
      </p:sp>
    </p:spTree>
    <p:extLst>
      <p:ext uri="{BB962C8B-B14F-4D97-AF65-F5344CB8AC3E}">
        <p14:creationId xmlns:p14="http://schemas.microsoft.com/office/powerpoint/2010/main" val="2057675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Vitamin D is commonly provided by foods such as salmon, a popular fatty fish.  Cod liver oil is another significant source of vitamin D (Gil, Plaza-Diaz, &amp; Mesa, 2018). </a:t>
            </a:r>
          </a:p>
          <a:p>
            <a:r>
              <a:rPr lang="en-US" sz="1200" kern="1200" dirty="0" smtClean="0">
                <a:solidFill>
                  <a:schemeClr val="tx1"/>
                </a:solidFill>
                <a:effectLst/>
                <a:latin typeface="+mn-lt"/>
                <a:ea typeface="+mn-ea"/>
                <a:cs typeface="+mn-cs"/>
              </a:rPr>
              <a:t>The majority of people enjoyed taking canned tuna as significant vitamin D sources, which contains about 268 IU of vitamin D per serving.  Egg yolks provide about 37 IU of Vitamin D per yolk.</a:t>
            </a:r>
          </a:p>
          <a:p>
            <a:r>
              <a:rPr lang="en-US" sz="1200" kern="1200" dirty="0" smtClean="0">
                <a:solidFill>
                  <a:schemeClr val="tx1"/>
                </a:solidFill>
                <a:effectLst/>
                <a:latin typeface="+mn-lt"/>
                <a:ea typeface="+mn-ea"/>
                <a:cs typeface="+mn-cs"/>
              </a:rPr>
              <a:t>On the other hand, the concentration of preformed vitamin A is high in carrots, which produces 148% DV, tuna 143% DV, Sweet potatoes 122% DV, and spinach 105% DV, among other vitamins A-rich food.</a:t>
            </a:r>
          </a:p>
          <a:p>
            <a:endParaRPr lang="en-US" dirty="0"/>
          </a:p>
        </p:txBody>
      </p:sp>
      <p:sp>
        <p:nvSpPr>
          <p:cNvPr id="4" name="Slide Number Placeholder 3"/>
          <p:cNvSpPr>
            <a:spLocks noGrp="1"/>
          </p:cNvSpPr>
          <p:nvPr>
            <p:ph type="sldNum" sz="quarter" idx="10"/>
          </p:nvPr>
        </p:nvSpPr>
        <p:spPr/>
        <p:txBody>
          <a:bodyPr/>
          <a:lstStyle/>
          <a:p>
            <a:fld id="{253E4B99-C897-44C7-91F4-FC197F0764AF}" type="slidenum">
              <a:rPr lang="en-US" smtClean="0"/>
              <a:t>6</a:t>
            </a:fld>
            <a:endParaRPr lang="en-US"/>
          </a:p>
        </p:txBody>
      </p:sp>
    </p:spTree>
    <p:extLst>
      <p:ext uri="{BB962C8B-B14F-4D97-AF65-F5344CB8AC3E}">
        <p14:creationId xmlns:p14="http://schemas.microsoft.com/office/powerpoint/2010/main" val="4104064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Too much vitamin A in the body can be toxic. It leads to increased signs of irritability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feeling of agitation) (Hernandez &amp; Hardy, 2020). Other detrimental symptoms include but are not limited to abdominal pain, nausea, vomiting, and increased pressure on the brain. Some signs of chronic vitamin A toxicity include swelling of the bones, blurry vision, and poor appetite.</a:t>
            </a:r>
          </a:p>
          <a:p>
            <a:r>
              <a:rPr lang="en-US" sz="1200" kern="1200" dirty="0" smtClean="0">
                <a:solidFill>
                  <a:schemeClr val="tx1"/>
                </a:solidFill>
                <a:effectLst/>
                <a:latin typeface="+mn-lt"/>
                <a:ea typeface="+mn-ea"/>
                <a:cs typeface="+mn-cs"/>
              </a:rPr>
              <a:t>On the other hand, too much vitamin D in the body leads to increased incidences of fatigue, loss of appetite, dehydration, constipation, and excessive urination. The affiliated long-term complications of untreated </a:t>
            </a:r>
            <a:r>
              <a:rPr lang="en-US" sz="1200" kern="1200" dirty="0" err="1" smtClean="0">
                <a:solidFill>
                  <a:schemeClr val="tx1"/>
                </a:solidFill>
                <a:effectLst/>
                <a:latin typeface="+mn-lt"/>
                <a:ea typeface="+mn-ea"/>
                <a:cs typeface="+mn-cs"/>
              </a:rPr>
              <a:t>hypervitaminosis</a:t>
            </a:r>
            <a:r>
              <a:rPr lang="en-US" sz="1200" kern="1200" dirty="0" smtClean="0">
                <a:solidFill>
                  <a:schemeClr val="tx1"/>
                </a:solidFill>
                <a:effectLst/>
                <a:latin typeface="+mn-lt"/>
                <a:ea typeface="+mn-ea"/>
                <a:cs typeface="+mn-cs"/>
              </a:rPr>
              <a:t> D entails kidney stones, kidney damage, calcification, and excessive bone loss (Bilbao, 2017).</a:t>
            </a:r>
          </a:p>
          <a:p>
            <a:endParaRPr lang="en-US" dirty="0"/>
          </a:p>
        </p:txBody>
      </p:sp>
      <p:sp>
        <p:nvSpPr>
          <p:cNvPr id="4" name="Slide Number Placeholder 3"/>
          <p:cNvSpPr>
            <a:spLocks noGrp="1"/>
          </p:cNvSpPr>
          <p:nvPr>
            <p:ph type="sldNum" sz="quarter" idx="10"/>
          </p:nvPr>
        </p:nvSpPr>
        <p:spPr/>
        <p:txBody>
          <a:bodyPr/>
          <a:lstStyle/>
          <a:p>
            <a:fld id="{253E4B99-C897-44C7-91F4-FC197F0764AF}" type="slidenum">
              <a:rPr lang="en-US" smtClean="0"/>
              <a:t>7</a:t>
            </a:fld>
            <a:endParaRPr lang="en-US"/>
          </a:p>
        </p:txBody>
      </p:sp>
    </p:spTree>
    <p:extLst>
      <p:ext uri="{BB962C8B-B14F-4D97-AF65-F5344CB8AC3E}">
        <p14:creationId xmlns:p14="http://schemas.microsoft.com/office/powerpoint/2010/main" val="4023804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Lack of enough vitamin A in the body leads to impaired dark adaptation, conjunctiva thickness, and preventable blindness in children.  It also leads to dry lips, thickened tongue, and thickened skin.  It also causes growth retardation in children.  Vitamin D plays a core role in the body, and hence its deficiency leads to loss of bone density, which often causes broken bones and osteoporosis. The deficiency of vitamin D leads to other diseases such as rickets.</a:t>
            </a:r>
          </a:p>
          <a:p>
            <a:endParaRPr lang="en-US" dirty="0"/>
          </a:p>
        </p:txBody>
      </p:sp>
      <p:sp>
        <p:nvSpPr>
          <p:cNvPr id="4" name="Slide Number Placeholder 3"/>
          <p:cNvSpPr>
            <a:spLocks noGrp="1"/>
          </p:cNvSpPr>
          <p:nvPr>
            <p:ph type="sldNum" sz="quarter" idx="10"/>
          </p:nvPr>
        </p:nvSpPr>
        <p:spPr/>
        <p:txBody>
          <a:bodyPr/>
          <a:lstStyle/>
          <a:p>
            <a:fld id="{253E4B99-C897-44C7-91F4-FC197F0764AF}" type="slidenum">
              <a:rPr lang="en-US" smtClean="0"/>
              <a:t>8</a:t>
            </a:fld>
            <a:endParaRPr lang="en-US"/>
          </a:p>
        </p:txBody>
      </p:sp>
    </p:spTree>
    <p:extLst>
      <p:ext uri="{BB962C8B-B14F-4D97-AF65-F5344CB8AC3E}">
        <p14:creationId xmlns:p14="http://schemas.microsoft.com/office/powerpoint/2010/main" val="942487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summation, vitamins occupy a important point in the context of the human body. They help in enhancing growth,</a:t>
            </a:r>
            <a:r>
              <a:rPr lang="en-US" baseline="0" dirty="0" smtClean="0"/>
              <a:t> </a:t>
            </a:r>
            <a:r>
              <a:rPr lang="en-US" dirty="0" smtClean="0"/>
              <a:t>resisting infections, and preventing deformities in the body.  It is, therefore, recommendable for everyone to watch his or her vitamin levels in the body for healthy living (Bilbao, 2017). Maintaining a healthy diet is an essential skill for striking a balance of vitamins in the body.</a:t>
            </a:r>
          </a:p>
          <a:p>
            <a:endParaRPr lang="en-US" dirty="0"/>
          </a:p>
        </p:txBody>
      </p:sp>
      <p:sp>
        <p:nvSpPr>
          <p:cNvPr id="4" name="Slide Number Placeholder 3"/>
          <p:cNvSpPr>
            <a:spLocks noGrp="1"/>
          </p:cNvSpPr>
          <p:nvPr>
            <p:ph type="sldNum" sz="quarter" idx="10"/>
          </p:nvPr>
        </p:nvSpPr>
        <p:spPr/>
        <p:txBody>
          <a:bodyPr/>
          <a:lstStyle/>
          <a:p>
            <a:fld id="{253E4B99-C897-44C7-91F4-FC197F0764AF}" type="slidenum">
              <a:rPr lang="en-US" smtClean="0"/>
              <a:t>9</a:t>
            </a:fld>
            <a:endParaRPr lang="en-US"/>
          </a:p>
        </p:txBody>
      </p:sp>
    </p:spTree>
    <p:extLst>
      <p:ext uri="{BB962C8B-B14F-4D97-AF65-F5344CB8AC3E}">
        <p14:creationId xmlns:p14="http://schemas.microsoft.com/office/powerpoint/2010/main" val="34413969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2E99729-EA95-498E-8766-E9FCF99E2D3B}"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2392295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E99729-EA95-498E-8766-E9FCF99E2D3B}"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1795280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2E99729-EA95-498E-8766-E9FCF99E2D3B}"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4076954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E99729-EA95-498E-8766-E9FCF99E2D3B}"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2107566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E99729-EA95-498E-8766-E9FCF99E2D3B}" type="datetimeFigureOut">
              <a:rPr lang="en-US" smtClean="0"/>
              <a:t>10/15/2020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257331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2E99729-EA95-498E-8766-E9FCF99E2D3B}" type="datetimeFigureOut">
              <a:rPr lang="en-US" smtClean="0"/>
              <a:t>10/15/2020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362934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E2E99729-EA95-498E-8766-E9FCF99E2D3B}" type="datetimeFigureOut">
              <a:rPr lang="en-US" smtClean="0"/>
              <a:t>10/15/2020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2331883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E99729-EA95-498E-8766-E9FCF99E2D3B}"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698911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E99729-EA95-498E-8766-E9FCF99E2D3B}"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1649664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E99729-EA95-498E-8766-E9FCF99E2D3B}"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3714426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E99729-EA95-498E-8766-E9FCF99E2D3B}"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4219392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E99729-EA95-498E-8766-E9FCF99E2D3B}"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1EB2E3-F69A-472A-A881-33D8733978E8}"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52003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E99729-EA95-498E-8766-E9FCF99E2D3B}"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1683600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2E99729-EA95-498E-8766-E9FCF99E2D3B}" type="datetimeFigureOut">
              <a:rPr lang="en-US" smtClean="0"/>
              <a:t>10/15/2020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2934376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2E99729-EA95-498E-8766-E9FCF99E2D3B}" type="datetimeFigureOut">
              <a:rPr lang="en-US" smtClean="0"/>
              <a:t>10/15/2020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4030254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E99729-EA95-498E-8766-E9FCF99E2D3B}"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3421458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E99729-EA95-498E-8766-E9FCF99E2D3B}"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1EB2E3-F69A-472A-A881-33D8733978E8}" type="slidenum">
              <a:rPr lang="en-US" smtClean="0"/>
              <a:t>‹#›</a:t>
            </a:fld>
            <a:endParaRPr lang="en-US"/>
          </a:p>
        </p:txBody>
      </p:sp>
    </p:spTree>
    <p:extLst>
      <p:ext uri="{BB962C8B-B14F-4D97-AF65-F5344CB8AC3E}">
        <p14:creationId xmlns:p14="http://schemas.microsoft.com/office/powerpoint/2010/main" val="2716517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E2E99729-EA95-498E-8766-E9FCF99E2D3B}" type="datetimeFigureOut">
              <a:rPr lang="en-US" smtClean="0"/>
              <a:t>10/15/2020</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E61EB2E3-F69A-472A-A881-33D8733978E8}" type="slidenum">
              <a:rPr lang="en-US" smtClean="0"/>
              <a:t>‹#›</a:t>
            </a:fld>
            <a:endParaRPr lang="en-US"/>
          </a:p>
        </p:txBody>
      </p:sp>
    </p:spTree>
    <p:extLst>
      <p:ext uri="{BB962C8B-B14F-4D97-AF65-F5344CB8AC3E}">
        <p14:creationId xmlns:p14="http://schemas.microsoft.com/office/powerpoint/2010/main" val="3878541038"/>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 id="2147483935" r:id="rId13"/>
    <p:sldLayoutId id="2147483936" r:id="rId14"/>
    <p:sldLayoutId id="2147483937" r:id="rId15"/>
    <p:sldLayoutId id="2147483938" r:id="rId16"/>
    <p:sldLayoutId id="214748393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2800" b="1" cap="none" dirty="0" smtClean="0">
                <a:latin typeface="Times New Roman" panose="02020603050405020304" pitchFamily="18" charset="0"/>
                <a:cs typeface="Times New Roman" panose="02020603050405020304" pitchFamily="18" charset="0"/>
              </a:rPr>
              <a:t>Vitamins</a:t>
            </a:r>
            <a:endParaRPr lang="en-US" sz="28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quarter" idx="13"/>
          </p:nvPr>
        </p:nvSpPr>
        <p:spPr/>
        <p:txBody>
          <a:bodyPr/>
          <a:lstStyle/>
          <a:p>
            <a:pPr marL="0" indent="0" algn="ctr">
              <a:buNone/>
            </a:pPr>
            <a:r>
              <a:rPr lang="en-US" cap="none" dirty="0" smtClean="0">
                <a:latin typeface="Times New Roman" panose="02020603050405020304" pitchFamily="18" charset="0"/>
                <a:cs typeface="Times New Roman" panose="02020603050405020304" pitchFamily="18" charset="0"/>
              </a:rPr>
              <a:t>Name</a:t>
            </a:r>
          </a:p>
          <a:p>
            <a:pPr marL="0" indent="0" algn="ctr">
              <a:buNone/>
            </a:pPr>
            <a:r>
              <a:rPr lang="en-US" cap="none" dirty="0" smtClean="0">
                <a:latin typeface="Times New Roman" panose="02020603050405020304" pitchFamily="18" charset="0"/>
                <a:cs typeface="Times New Roman" panose="02020603050405020304" pitchFamily="18" charset="0"/>
              </a:rPr>
              <a:t>Institution</a:t>
            </a:r>
          </a:p>
          <a:p>
            <a:pPr marL="0" indent="0" algn="ctr">
              <a:buNone/>
            </a:pPr>
            <a:r>
              <a:rPr lang="en-US" cap="none" dirty="0" smtClean="0">
                <a:latin typeface="Times New Roman" panose="02020603050405020304" pitchFamily="18" charset="0"/>
                <a:cs typeface="Times New Roman" panose="02020603050405020304" pitchFamily="18" charset="0"/>
              </a:rPr>
              <a:t>Date</a:t>
            </a:r>
            <a:endParaRPr lang="en-US"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6160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b="1" cap="none" dirty="0" smtClean="0">
                <a:latin typeface="Times New Roman" panose="02020603050405020304" pitchFamily="18" charset="0"/>
                <a:cs typeface="Times New Roman" panose="02020603050405020304" pitchFamily="18" charset="0"/>
              </a:rPr>
              <a:t>Introduction</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r>
              <a:rPr lang="en-US" sz="2000" cap="none" dirty="0" smtClean="0">
                <a:latin typeface="Times New Roman" panose="02020603050405020304" pitchFamily="18" charset="0"/>
                <a:cs typeface="Times New Roman" panose="02020603050405020304" pitchFamily="18" charset="0"/>
              </a:rPr>
              <a:t>Vitamins are essential blocks that your body needs to grow.</a:t>
            </a:r>
          </a:p>
          <a:p>
            <a:r>
              <a:rPr lang="en-US" sz="2000" cap="none" dirty="0" smtClean="0">
                <a:latin typeface="Times New Roman" panose="02020603050405020304" pitchFamily="18" charset="0"/>
                <a:cs typeface="Times New Roman" panose="02020603050405020304" pitchFamily="18" charset="0"/>
              </a:rPr>
              <a:t>There are 13 vitamins that the body needs.</a:t>
            </a:r>
          </a:p>
          <a:p>
            <a:r>
              <a:rPr lang="en-US" sz="2000" cap="none" dirty="0" smtClean="0">
                <a:latin typeface="Times New Roman" panose="02020603050405020304" pitchFamily="18" charset="0"/>
                <a:cs typeface="Times New Roman" panose="02020603050405020304" pitchFamily="18" charset="0"/>
              </a:rPr>
              <a:t>Vitamins play a paramount role in the body, such as resisting infections.</a:t>
            </a:r>
          </a:p>
          <a:p>
            <a:r>
              <a:rPr lang="en-US" sz="2000" cap="none" dirty="0" smtClean="0">
                <a:latin typeface="Times New Roman" panose="02020603050405020304" pitchFamily="18" charset="0"/>
                <a:cs typeface="Times New Roman" panose="02020603050405020304" pitchFamily="18" charset="0"/>
              </a:rPr>
              <a:t>This presentation sheds light on vitamin A and vitamin </a:t>
            </a:r>
            <a:r>
              <a:rPr lang="en-US" sz="2000" dirty="0" smtClean="0">
                <a:latin typeface="Times New Roman" panose="02020603050405020304" pitchFamily="18" charset="0"/>
                <a:cs typeface="Times New Roman" panose="02020603050405020304" pitchFamily="18" charset="0"/>
              </a:rPr>
              <a:t>D</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4629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cap="none" dirty="0" smtClean="0">
                <a:latin typeface="Times New Roman" panose="02020603050405020304" pitchFamily="18" charset="0"/>
                <a:cs typeface="Times New Roman" panose="02020603050405020304" pitchFamily="18" charset="0"/>
              </a:rPr>
              <a:t>The Solubility of Vitamin A and Vitamin D</a:t>
            </a:r>
            <a:br>
              <a:rPr lang="en-US" sz="2800" b="1" cap="none" dirty="0" smtClean="0">
                <a:latin typeface="Times New Roman" panose="02020603050405020304" pitchFamily="18" charset="0"/>
                <a:cs typeface="Times New Roman" panose="02020603050405020304" pitchFamily="18" charset="0"/>
              </a:rPr>
            </a:br>
            <a:endParaRPr lang="en-US" sz="2800" b="1"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pPr marL="0" indent="0" algn="ctr">
              <a:buNone/>
            </a:pPr>
            <a:r>
              <a:rPr lang="en-US" cap="none" dirty="0">
                <a:solidFill>
                  <a:prstClr val="black"/>
                </a:solidFill>
                <a:latin typeface="Times New Roman" panose="02020603050405020304" pitchFamily="18" charset="0"/>
                <a:cs typeface="Times New Roman" panose="02020603050405020304" pitchFamily="18" charset="0"/>
              </a:rPr>
              <a:t>Vitamin A</a:t>
            </a:r>
            <a:endParaRPr lang="en-US" cap="none" dirty="0" smtClean="0">
              <a:latin typeface="Times New Roman" panose="02020603050405020304" pitchFamily="18" charset="0"/>
              <a:cs typeface="Times New Roman" panose="02020603050405020304" pitchFamily="18" charset="0"/>
            </a:endParaRPr>
          </a:p>
          <a:p>
            <a:r>
              <a:rPr lang="en-US" cap="none" dirty="0" smtClean="0">
                <a:latin typeface="Times New Roman" panose="02020603050405020304" pitchFamily="18" charset="0"/>
                <a:cs typeface="Times New Roman" panose="02020603050405020304" pitchFamily="18" charset="0"/>
              </a:rPr>
              <a:t>Vitamin A esters are highly soluble on fats, oils, and acetone.</a:t>
            </a:r>
          </a:p>
          <a:p>
            <a:r>
              <a:rPr lang="en-US" cap="none" dirty="0" smtClean="0">
                <a:latin typeface="Times New Roman" panose="02020603050405020304" pitchFamily="18" charset="0"/>
                <a:cs typeface="Times New Roman" panose="02020603050405020304" pitchFamily="18" charset="0"/>
              </a:rPr>
              <a:t>Vitamin A esters are made of a group of soluble compounds in alcohol but insoluble in water.</a:t>
            </a:r>
          </a:p>
          <a:p>
            <a:r>
              <a:rPr lang="en-US" cap="none" dirty="0" smtClean="0">
                <a:latin typeface="Times New Roman" panose="02020603050405020304" pitchFamily="18" charset="0"/>
                <a:cs typeface="Times New Roman" panose="02020603050405020304" pitchFamily="18" charset="0"/>
              </a:rPr>
              <a:t>The main dietary form of vitamin A is retinol.</a:t>
            </a:r>
          </a:p>
          <a:p>
            <a:endParaRPr lang="en-US" dirty="0"/>
          </a:p>
        </p:txBody>
      </p:sp>
      <p:sp>
        <p:nvSpPr>
          <p:cNvPr id="4" name="Content Placeholder 3"/>
          <p:cNvSpPr>
            <a:spLocks noGrp="1"/>
          </p:cNvSpPr>
          <p:nvPr>
            <p:ph sz="quarter" idx="14"/>
          </p:nvPr>
        </p:nvSpPr>
        <p:spPr/>
        <p:txBody>
          <a:bodyPr/>
          <a:lstStyle/>
          <a:p>
            <a:pPr marL="0" indent="0" algn="ctr">
              <a:buNone/>
            </a:pPr>
            <a:r>
              <a:rPr lang="en-US" cap="none" dirty="0">
                <a:latin typeface="Times New Roman" panose="02020603050405020304" pitchFamily="18" charset="0"/>
                <a:cs typeface="Times New Roman" panose="02020603050405020304" pitchFamily="18" charset="0"/>
              </a:rPr>
              <a:t>Vitamins D</a:t>
            </a:r>
          </a:p>
          <a:p>
            <a:r>
              <a:rPr lang="en-US" cap="none" dirty="0">
                <a:latin typeface="Times New Roman" panose="02020603050405020304" pitchFamily="18" charset="0"/>
                <a:cs typeface="Times New Roman" panose="02020603050405020304" pitchFamily="18" charset="0"/>
              </a:rPr>
              <a:t>Vitamin D is </a:t>
            </a:r>
            <a:r>
              <a:rPr lang="en-US" cap="none" dirty="0" smtClean="0">
                <a:latin typeface="Times New Roman" panose="02020603050405020304" pitchFamily="18" charset="0"/>
                <a:cs typeface="Times New Roman" panose="02020603050405020304" pitchFamily="18" charset="0"/>
              </a:rPr>
              <a:t>highly soluble in fat and oil.</a:t>
            </a:r>
            <a:endParaRPr lang="en-US" cap="none" dirty="0">
              <a:latin typeface="Times New Roman" panose="02020603050405020304" pitchFamily="18" charset="0"/>
              <a:cs typeface="Times New Roman" panose="02020603050405020304" pitchFamily="18" charset="0"/>
            </a:endParaRPr>
          </a:p>
          <a:p>
            <a:r>
              <a:rPr lang="en-US" cap="none" dirty="0" smtClean="0">
                <a:latin typeface="Times New Roman" panose="02020603050405020304" pitchFamily="18" charset="0"/>
                <a:cs typeface="Times New Roman" panose="02020603050405020304" pitchFamily="18" charset="0"/>
              </a:rPr>
              <a:t>It </a:t>
            </a:r>
            <a:r>
              <a:rPr lang="en-US" cap="none" dirty="0">
                <a:latin typeface="Times New Roman" panose="02020603050405020304" pitchFamily="18" charset="0"/>
                <a:cs typeface="Times New Roman" panose="02020603050405020304" pitchFamily="18" charset="0"/>
              </a:rPr>
              <a:t>dissolves in fats and oils and can be stored in your body for a long time.</a:t>
            </a:r>
          </a:p>
          <a:p>
            <a:endParaRPr lang="en-US" dirty="0"/>
          </a:p>
        </p:txBody>
      </p:sp>
    </p:spTree>
    <p:extLst>
      <p:ext uri="{BB962C8B-B14F-4D97-AF65-F5344CB8AC3E}">
        <p14:creationId xmlns:p14="http://schemas.microsoft.com/office/powerpoint/2010/main" val="1806584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cap="none" dirty="0" smtClean="0">
                <a:latin typeface="Times New Roman" panose="02020603050405020304" pitchFamily="18" charset="0"/>
                <a:cs typeface="Times New Roman" panose="02020603050405020304" pitchFamily="18" charset="0"/>
              </a:rPr>
              <a:t>The Function of </a:t>
            </a:r>
            <a:r>
              <a:rPr lang="en-US" sz="2800" b="1" cap="none" dirty="0">
                <a:latin typeface="Times New Roman" panose="02020603050405020304" pitchFamily="18" charset="0"/>
                <a:cs typeface="Times New Roman" panose="02020603050405020304" pitchFamily="18" charset="0"/>
              </a:rPr>
              <a:t>t</a:t>
            </a:r>
            <a:r>
              <a:rPr lang="en-US" sz="2800" b="1" cap="none" dirty="0" smtClean="0">
                <a:latin typeface="Times New Roman" panose="02020603050405020304" pitchFamily="18" charset="0"/>
                <a:cs typeface="Times New Roman" panose="02020603050405020304" pitchFamily="18" charset="0"/>
              </a:rPr>
              <a:t>he Vitamins in </a:t>
            </a:r>
            <a:r>
              <a:rPr lang="en-US" sz="2800" b="1" cap="none" dirty="0">
                <a:latin typeface="Times New Roman" panose="02020603050405020304" pitchFamily="18" charset="0"/>
                <a:cs typeface="Times New Roman" panose="02020603050405020304" pitchFamily="18" charset="0"/>
              </a:rPr>
              <a:t>t</a:t>
            </a:r>
            <a:r>
              <a:rPr lang="en-US" sz="2800" b="1" cap="none" dirty="0" smtClean="0">
                <a:latin typeface="Times New Roman" panose="02020603050405020304" pitchFamily="18" charset="0"/>
                <a:cs typeface="Times New Roman" panose="02020603050405020304" pitchFamily="18" charset="0"/>
              </a:rPr>
              <a:t>he Body</a:t>
            </a:r>
            <a:br>
              <a:rPr lang="en-US" sz="2800" b="1" cap="none" dirty="0" smtClean="0">
                <a:latin typeface="Times New Roman" panose="02020603050405020304" pitchFamily="18" charset="0"/>
                <a:cs typeface="Times New Roman" panose="02020603050405020304" pitchFamily="18" charset="0"/>
              </a:rPr>
            </a:br>
            <a:endParaRPr lang="en-US" sz="2800" b="1"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pPr marL="0" indent="0" algn="ctr">
              <a:buNone/>
            </a:pPr>
            <a:r>
              <a:rPr lang="en-US" cap="none" dirty="0" smtClean="0">
                <a:latin typeface="Times New Roman" panose="02020603050405020304" pitchFamily="18" charset="0"/>
                <a:cs typeface="Times New Roman" panose="02020603050405020304" pitchFamily="18" charset="0"/>
              </a:rPr>
              <a:t>Vitamin A</a:t>
            </a:r>
          </a:p>
          <a:p>
            <a:pPr marL="0" indent="0">
              <a:buNone/>
            </a:pPr>
            <a:r>
              <a:rPr lang="en-US" cap="none" dirty="0" smtClean="0">
                <a:latin typeface="Times New Roman" panose="02020603050405020304" pitchFamily="18" charset="0"/>
                <a:cs typeface="Times New Roman" panose="02020603050405020304" pitchFamily="18" charset="0"/>
              </a:rPr>
              <a:t>Vitamin A are varied aspects of a body function, and these include:</a:t>
            </a:r>
          </a:p>
          <a:p>
            <a:pPr lvl="1"/>
            <a:r>
              <a:rPr lang="en-US" cap="none" dirty="0" smtClean="0">
                <a:latin typeface="Times New Roman" panose="02020603050405020304" pitchFamily="18" charset="0"/>
                <a:cs typeface="Times New Roman" panose="02020603050405020304" pitchFamily="18" charset="0"/>
              </a:rPr>
              <a:t>Immune function</a:t>
            </a:r>
          </a:p>
          <a:p>
            <a:pPr lvl="1"/>
            <a:r>
              <a:rPr lang="en-US" cap="none" dirty="0" smtClean="0">
                <a:latin typeface="Times New Roman" panose="02020603050405020304" pitchFamily="18" charset="0"/>
                <a:cs typeface="Times New Roman" panose="02020603050405020304" pitchFamily="18" charset="0"/>
              </a:rPr>
              <a:t>Body with</a:t>
            </a:r>
          </a:p>
          <a:p>
            <a:pPr lvl="1"/>
            <a:r>
              <a:rPr lang="en-US" cap="none" dirty="0" smtClean="0">
                <a:latin typeface="Times New Roman" panose="02020603050405020304" pitchFamily="18" charset="0"/>
                <a:cs typeface="Times New Roman" panose="02020603050405020304" pitchFamily="18" charset="0"/>
              </a:rPr>
              <a:t>Hair growth</a:t>
            </a:r>
          </a:p>
          <a:p>
            <a:pPr lvl="1"/>
            <a:r>
              <a:rPr lang="en-US" cap="none" dirty="0" smtClean="0">
                <a:latin typeface="Times New Roman" panose="02020603050405020304" pitchFamily="18" charset="0"/>
                <a:cs typeface="Times New Roman" panose="02020603050405020304" pitchFamily="18" charset="0"/>
              </a:rPr>
              <a:t>Vision maintenance</a:t>
            </a:r>
          </a:p>
          <a:p>
            <a:pPr lvl="1"/>
            <a:r>
              <a:rPr lang="en-US" cap="none" dirty="0" smtClean="0">
                <a:latin typeface="Times New Roman" panose="02020603050405020304" pitchFamily="18" charset="0"/>
                <a:cs typeface="Times New Roman" panose="02020603050405020304" pitchFamily="18" charset="0"/>
              </a:rPr>
              <a:t>Reproductive function</a:t>
            </a:r>
          </a:p>
          <a:p>
            <a:pPr marL="0" indent="0">
              <a:buNone/>
            </a:pP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quarter" idx="14"/>
          </p:nvPr>
        </p:nvSpPr>
        <p:spPr/>
        <p:txBody>
          <a:bodyPr>
            <a:normAutofit/>
          </a:bodyPr>
          <a:lstStyle/>
          <a:p>
            <a:pPr marL="0" indent="0" algn="ctr">
              <a:buNone/>
            </a:pPr>
            <a:r>
              <a:rPr lang="en-US" cap="none" dirty="0" smtClean="0">
                <a:latin typeface="Times New Roman" panose="02020603050405020304" pitchFamily="18" charset="0"/>
                <a:cs typeface="Times New Roman" panose="02020603050405020304" pitchFamily="18" charset="0"/>
              </a:rPr>
              <a:t>Vitamin D</a:t>
            </a:r>
          </a:p>
          <a:p>
            <a:pPr marL="0" indent="0">
              <a:buNone/>
            </a:pPr>
            <a:r>
              <a:rPr lang="en-US" cap="none" dirty="0" smtClean="0">
                <a:latin typeface="Times New Roman" panose="02020603050405020304" pitchFamily="18" charset="0"/>
                <a:cs typeface="Times New Roman" panose="02020603050405020304" pitchFamily="18" charset="0"/>
              </a:rPr>
              <a:t>Vitamin D helps the body in:</a:t>
            </a:r>
          </a:p>
          <a:p>
            <a:pPr lvl="1"/>
            <a:r>
              <a:rPr lang="en-US" cap="none" dirty="0" smtClean="0">
                <a:latin typeface="Times New Roman" panose="02020603050405020304" pitchFamily="18" charset="0"/>
                <a:cs typeface="Times New Roman" panose="02020603050405020304" pitchFamily="18" charset="0"/>
              </a:rPr>
              <a:t>Immune system regulation</a:t>
            </a:r>
          </a:p>
          <a:p>
            <a:pPr lvl="1"/>
            <a:r>
              <a:rPr lang="en-US" cap="none" dirty="0" smtClean="0">
                <a:latin typeface="Times New Roman" panose="02020603050405020304" pitchFamily="18" charset="0"/>
                <a:cs typeface="Times New Roman" panose="02020603050405020304" pitchFamily="18" charset="0"/>
              </a:rPr>
              <a:t>Bone maintenance</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4084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914400"/>
            <a:ext cx="9905998" cy="1053358"/>
          </a:xfrm>
        </p:spPr>
        <p:txBody>
          <a:bodyPr>
            <a:normAutofit fontScale="90000"/>
          </a:bodyPr>
          <a:lstStyle/>
          <a:p>
            <a:pPr algn="ctr"/>
            <a:r>
              <a:rPr lang="en-US" sz="3100" b="1" cap="none" dirty="0" smtClean="0">
                <a:latin typeface="Times New Roman" panose="02020603050405020304" pitchFamily="18" charset="0"/>
                <a:cs typeface="Times New Roman" panose="02020603050405020304" pitchFamily="18" charset="0"/>
              </a:rPr>
              <a:t/>
            </a:r>
            <a:br>
              <a:rPr lang="en-US" sz="3100" b="1" cap="none" dirty="0" smtClean="0">
                <a:latin typeface="Times New Roman" panose="02020603050405020304" pitchFamily="18" charset="0"/>
                <a:cs typeface="Times New Roman" panose="02020603050405020304" pitchFamily="18" charset="0"/>
              </a:rPr>
            </a:br>
            <a:r>
              <a:rPr lang="en-US" sz="3100" b="1" cap="none" dirty="0">
                <a:latin typeface="Times New Roman" panose="02020603050405020304" pitchFamily="18" charset="0"/>
                <a:cs typeface="Times New Roman" panose="02020603050405020304" pitchFamily="18" charset="0"/>
              </a:rPr>
              <a:t/>
            </a:r>
            <a:br>
              <a:rPr lang="en-US" sz="3100" b="1" cap="none" dirty="0">
                <a:latin typeface="Times New Roman" panose="02020603050405020304" pitchFamily="18" charset="0"/>
                <a:cs typeface="Times New Roman" panose="02020603050405020304" pitchFamily="18" charset="0"/>
              </a:rPr>
            </a:br>
            <a:r>
              <a:rPr lang="en-US" sz="3100" b="1" cap="none" dirty="0" smtClean="0">
                <a:latin typeface="Times New Roman" panose="02020603050405020304" pitchFamily="18" charset="0"/>
                <a:cs typeface="Times New Roman" panose="02020603050405020304" pitchFamily="18" charset="0"/>
              </a:rPr>
              <a:t>Daily Reference Intakes (DRI) Recommended For Vitamin A and Vitamin D</a:t>
            </a:r>
            <a:br>
              <a:rPr lang="en-US" sz="3100" b="1" cap="none" dirty="0" smtClean="0">
                <a:latin typeface="Times New Roman" panose="02020603050405020304" pitchFamily="18" charset="0"/>
                <a:cs typeface="Times New Roman" panose="02020603050405020304" pitchFamily="18" charset="0"/>
              </a:rPr>
            </a:br>
            <a:r>
              <a:rPr lang="en-US" b="1" dirty="0"/>
              <a:t/>
            </a:r>
            <a:br>
              <a:rPr lang="en-US" b="1" dirty="0"/>
            </a:br>
            <a:endParaRPr lang="en-US" b="1" dirty="0"/>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4251400282"/>
              </p:ext>
            </p:extLst>
          </p:nvPr>
        </p:nvGraphicFramePr>
        <p:xfrm>
          <a:off x="981308" y="2827086"/>
          <a:ext cx="4437948" cy="2897206"/>
        </p:xfrm>
        <a:graphic>
          <a:graphicData uri="http://schemas.openxmlformats.org/drawingml/2006/table">
            <a:tbl>
              <a:tblPr firstRow="1" firstCol="1" bandRow="1">
                <a:tableStyleId>{5C22544A-7EE6-4342-B048-85BDC9FD1C3A}</a:tableStyleId>
              </a:tblPr>
              <a:tblGrid>
                <a:gridCol w="1109487">
                  <a:extLst>
                    <a:ext uri="{9D8B030D-6E8A-4147-A177-3AD203B41FA5}">
                      <a16:colId xmlns:a16="http://schemas.microsoft.com/office/drawing/2014/main" val="3404190850"/>
                    </a:ext>
                  </a:extLst>
                </a:gridCol>
                <a:gridCol w="1109487">
                  <a:extLst>
                    <a:ext uri="{9D8B030D-6E8A-4147-A177-3AD203B41FA5}">
                      <a16:colId xmlns:a16="http://schemas.microsoft.com/office/drawing/2014/main" val="925583353"/>
                    </a:ext>
                  </a:extLst>
                </a:gridCol>
                <a:gridCol w="1109487">
                  <a:extLst>
                    <a:ext uri="{9D8B030D-6E8A-4147-A177-3AD203B41FA5}">
                      <a16:colId xmlns:a16="http://schemas.microsoft.com/office/drawing/2014/main" val="3763858719"/>
                    </a:ext>
                  </a:extLst>
                </a:gridCol>
                <a:gridCol w="1109487">
                  <a:extLst>
                    <a:ext uri="{9D8B030D-6E8A-4147-A177-3AD203B41FA5}">
                      <a16:colId xmlns:a16="http://schemas.microsoft.com/office/drawing/2014/main" val="3654415106"/>
                    </a:ext>
                  </a:extLst>
                </a:gridCol>
              </a:tblGrid>
              <a:tr h="700518">
                <a:tc>
                  <a:txBody>
                    <a:bodyPr/>
                    <a:lstStyle/>
                    <a:p>
                      <a:pPr marL="0" marR="0">
                        <a:lnSpc>
                          <a:spcPct val="107000"/>
                        </a:lnSpc>
                        <a:spcBef>
                          <a:spcPts val="0"/>
                        </a:spcBef>
                        <a:spcAft>
                          <a:spcPts val="800"/>
                        </a:spcAft>
                      </a:pPr>
                      <a:r>
                        <a:rPr lang="en-US" sz="1100" dirty="0">
                          <a:effectLst/>
                        </a:rPr>
                        <a:t>GENDER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3020" marB="33020" anchor="ctr"/>
                </a:tc>
                <a:tc>
                  <a:txBody>
                    <a:bodyPr/>
                    <a:lstStyle/>
                    <a:p>
                      <a:pPr marL="0" marR="0">
                        <a:lnSpc>
                          <a:spcPct val="107000"/>
                        </a:lnSpc>
                        <a:spcBef>
                          <a:spcPts val="0"/>
                        </a:spcBef>
                        <a:spcAft>
                          <a:spcPts val="800"/>
                        </a:spcAft>
                      </a:pPr>
                      <a:r>
                        <a:rPr lang="en-US" sz="1100">
                          <a:effectLst/>
                        </a:rPr>
                        <a: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3020" marB="33020" anchor="ctr"/>
                </a:tc>
                <a:tc>
                  <a:txBody>
                    <a:bodyPr/>
                    <a:lstStyle/>
                    <a:p>
                      <a:pPr marL="0" marR="0">
                        <a:lnSpc>
                          <a:spcPct val="107000"/>
                        </a:lnSpc>
                        <a:spcBef>
                          <a:spcPts val="0"/>
                        </a:spcBef>
                        <a:spcAft>
                          <a:spcPts val="800"/>
                        </a:spcAft>
                      </a:pPr>
                      <a:r>
                        <a:rPr lang="en-US" sz="1100">
                          <a:effectLst/>
                        </a:rPr>
                        <a:t>RDA (IU / mcg)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3020" marB="33020" anchor="ctr"/>
                </a:tc>
                <a:tc>
                  <a:txBody>
                    <a:bodyPr/>
                    <a:lstStyle/>
                    <a:p>
                      <a:pPr marL="0" marR="0">
                        <a:lnSpc>
                          <a:spcPct val="107000"/>
                        </a:lnSpc>
                        <a:spcBef>
                          <a:spcPts val="0"/>
                        </a:spcBef>
                        <a:spcAft>
                          <a:spcPts val="800"/>
                        </a:spcAft>
                      </a:pPr>
                      <a:r>
                        <a:rPr lang="en-US" sz="1100">
                          <a:effectLst/>
                        </a:rPr>
                        <a:t>UL (IU / mcg)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3020" marB="33020" anchor="ctr"/>
                </a:tc>
                <a:extLst>
                  <a:ext uri="{0D108BD9-81ED-4DB2-BD59-A6C34878D82A}">
                    <a16:rowId xmlns:a16="http://schemas.microsoft.com/office/drawing/2014/main" val="2464781743"/>
                  </a:ext>
                </a:extLst>
              </a:tr>
              <a:tr h="398892">
                <a:tc>
                  <a:txBody>
                    <a:bodyPr/>
                    <a:lstStyle/>
                    <a:p>
                      <a:pPr marL="0" marR="0">
                        <a:lnSpc>
                          <a:spcPct val="107000"/>
                        </a:lnSpc>
                        <a:spcBef>
                          <a:spcPts val="0"/>
                        </a:spcBef>
                        <a:spcAft>
                          <a:spcPts val="800"/>
                        </a:spcAft>
                      </a:pPr>
                      <a:r>
                        <a:rPr lang="en-US" sz="1100">
                          <a:effectLst/>
                        </a:rPr>
                        <a:t>Women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3020" marB="33020" anchor="ctr"/>
                </a:tc>
                <a:tc>
                  <a:txBody>
                    <a:bodyPr/>
                    <a:lstStyle/>
                    <a:p>
                      <a:pPr marL="0" marR="0">
                        <a:lnSpc>
                          <a:spcPct val="107000"/>
                        </a:lnSpc>
                        <a:spcBef>
                          <a:spcPts val="0"/>
                        </a:spcBef>
                        <a:spcAft>
                          <a:spcPts val="800"/>
                        </a:spcAft>
                      </a:pPr>
                      <a:r>
                        <a:rPr lang="en-US" sz="1100">
                          <a:effectLst/>
                        </a:rPr>
                        <a:t>14–18 years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tc>
                  <a:txBody>
                    <a:bodyPr/>
                    <a:lstStyle/>
                    <a:p>
                      <a:pPr marL="0" marR="0">
                        <a:lnSpc>
                          <a:spcPct val="107000"/>
                        </a:lnSpc>
                        <a:spcBef>
                          <a:spcPts val="0"/>
                        </a:spcBef>
                        <a:spcAft>
                          <a:spcPts val="800"/>
                        </a:spcAft>
                      </a:pPr>
                      <a:r>
                        <a:rPr lang="en-US" sz="1100">
                          <a:effectLst/>
                        </a:rPr>
                        <a:t>2,333 / 700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tc>
                  <a:txBody>
                    <a:bodyPr/>
                    <a:lstStyle/>
                    <a:p>
                      <a:pPr marL="0" marR="0">
                        <a:lnSpc>
                          <a:spcPct val="107000"/>
                        </a:lnSpc>
                        <a:spcBef>
                          <a:spcPts val="0"/>
                        </a:spcBef>
                        <a:spcAft>
                          <a:spcPts val="800"/>
                        </a:spcAft>
                      </a:pPr>
                      <a:r>
                        <a:rPr lang="en-US" sz="1100">
                          <a:effectLst/>
                        </a:rPr>
                        <a:t>9,333 / 2800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extLst>
                  <a:ext uri="{0D108BD9-81ED-4DB2-BD59-A6C34878D82A}">
                    <a16:rowId xmlns:a16="http://schemas.microsoft.com/office/drawing/2014/main" val="3988185227"/>
                  </a:ext>
                </a:extLst>
              </a:tr>
              <a:tr h="699452">
                <a:tc>
                  <a:txBody>
                    <a:bodyPr/>
                    <a:lstStyle/>
                    <a:p>
                      <a:pPr>
                        <a:lnSpc>
                          <a:spcPct val="107000"/>
                        </a:lnSpc>
                      </a:pPr>
                      <a:endParaRPr lang="en-US" sz="1100">
                        <a:effectLst/>
                        <a:latin typeface="Calibri" panose="020F0502020204030204" pitchFamily="34" charset="0"/>
                      </a:endParaRPr>
                    </a:p>
                  </a:txBody>
                  <a:tcPr marL="46990" marR="46990" marT="33020" marB="33020" anchor="ctr"/>
                </a:tc>
                <a:tc>
                  <a:txBody>
                    <a:bodyPr/>
                    <a:lstStyle/>
                    <a:p>
                      <a:pPr marL="0" marR="0">
                        <a:lnSpc>
                          <a:spcPct val="107000"/>
                        </a:lnSpc>
                        <a:spcBef>
                          <a:spcPts val="0"/>
                        </a:spcBef>
                        <a:spcAft>
                          <a:spcPts val="800"/>
                        </a:spcAft>
                      </a:pPr>
                      <a:r>
                        <a:rPr lang="en-US" sz="1100">
                          <a:effectLst/>
                        </a:rPr>
                        <a:t>19–70 years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tc>
                  <a:txBody>
                    <a:bodyPr/>
                    <a:lstStyle/>
                    <a:p>
                      <a:pPr marL="0" marR="0">
                        <a:lnSpc>
                          <a:spcPct val="107000"/>
                        </a:lnSpc>
                        <a:spcBef>
                          <a:spcPts val="0"/>
                        </a:spcBef>
                        <a:spcAft>
                          <a:spcPts val="800"/>
                        </a:spcAft>
                      </a:pPr>
                      <a:r>
                        <a:rPr lang="en-US" sz="1100">
                          <a:effectLst/>
                        </a:rPr>
                        <a:t>2,333 / 700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tc>
                  <a:txBody>
                    <a:bodyPr/>
                    <a:lstStyle/>
                    <a:p>
                      <a:pPr marL="0" marR="0">
                        <a:lnSpc>
                          <a:spcPct val="107000"/>
                        </a:lnSpc>
                        <a:spcBef>
                          <a:spcPts val="0"/>
                        </a:spcBef>
                        <a:spcAft>
                          <a:spcPts val="800"/>
                        </a:spcAft>
                      </a:pPr>
                      <a:r>
                        <a:rPr lang="en-US" sz="1100">
                          <a:effectLst/>
                        </a:rPr>
                        <a:t>10,000 / 3000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extLst>
                  <a:ext uri="{0D108BD9-81ED-4DB2-BD59-A6C34878D82A}">
                    <a16:rowId xmlns:a16="http://schemas.microsoft.com/office/drawing/2014/main" val="2284702152"/>
                  </a:ext>
                </a:extLst>
              </a:tr>
              <a:tr h="398892">
                <a:tc>
                  <a:txBody>
                    <a:bodyPr/>
                    <a:lstStyle/>
                    <a:p>
                      <a:pPr marL="0" marR="0">
                        <a:lnSpc>
                          <a:spcPct val="107000"/>
                        </a:lnSpc>
                        <a:spcBef>
                          <a:spcPts val="0"/>
                        </a:spcBef>
                        <a:spcAft>
                          <a:spcPts val="800"/>
                        </a:spcAft>
                      </a:pPr>
                      <a:r>
                        <a:rPr lang="en-US" sz="1100">
                          <a:effectLst/>
                        </a:rPr>
                        <a:t>Men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3020" marB="33020" anchor="ctr"/>
                </a:tc>
                <a:tc>
                  <a:txBody>
                    <a:bodyPr/>
                    <a:lstStyle/>
                    <a:p>
                      <a:pPr marL="0" marR="0">
                        <a:lnSpc>
                          <a:spcPct val="107000"/>
                        </a:lnSpc>
                        <a:spcBef>
                          <a:spcPts val="0"/>
                        </a:spcBef>
                        <a:spcAft>
                          <a:spcPts val="800"/>
                        </a:spcAft>
                      </a:pPr>
                      <a:r>
                        <a:rPr lang="en-US" sz="1100" dirty="0">
                          <a:effectLst/>
                        </a:rPr>
                        <a:t>14–18 years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tc>
                  <a:txBody>
                    <a:bodyPr/>
                    <a:lstStyle/>
                    <a:p>
                      <a:pPr marL="0" marR="0">
                        <a:lnSpc>
                          <a:spcPct val="107000"/>
                        </a:lnSpc>
                        <a:spcBef>
                          <a:spcPts val="0"/>
                        </a:spcBef>
                        <a:spcAft>
                          <a:spcPts val="800"/>
                        </a:spcAft>
                      </a:pPr>
                      <a:r>
                        <a:rPr lang="en-US" sz="1100">
                          <a:effectLst/>
                        </a:rPr>
                        <a:t>3,000 / 900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tc>
                  <a:txBody>
                    <a:bodyPr/>
                    <a:lstStyle/>
                    <a:p>
                      <a:pPr marL="0" marR="0">
                        <a:lnSpc>
                          <a:spcPct val="107000"/>
                        </a:lnSpc>
                        <a:spcBef>
                          <a:spcPts val="0"/>
                        </a:spcBef>
                        <a:spcAft>
                          <a:spcPts val="800"/>
                        </a:spcAft>
                      </a:pPr>
                      <a:r>
                        <a:rPr lang="en-US" sz="1100">
                          <a:effectLst/>
                        </a:rPr>
                        <a:t>9,333 / 2800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extLst>
                  <a:ext uri="{0D108BD9-81ED-4DB2-BD59-A6C34878D82A}">
                    <a16:rowId xmlns:a16="http://schemas.microsoft.com/office/drawing/2014/main" val="2335126712"/>
                  </a:ext>
                </a:extLst>
              </a:tr>
              <a:tr h="699452">
                <a:tc>
                  <a:txBody>
                    <a:bodyPr/>
                    <a:lstStyle/>
                    <a:p>
                      <a:pPr>
                        <a:lnSpc>
                          <a:spcPct val="107000"/>
                        </a:lnSpc>
                      </a:pPr>
                      <a:endParaRPr lang="en-US" sz="1100">
                        <a:effectLst/>
                        <a:latin typeface="Calibri" panose="020F0502020204030204" pitchFamily="34" charset="0"/>
                      </a:endParaRPr>
                    </a:p>
                  </a:txBody>
                  <a:tcPr marL="46990" marR="46990" marT="33020" marB="33020" anchor="ctr"/>
                </a:tc>
                <a:tc>
                  <a:txBody>
                    <a:bodyPr/>
                    <a:lstStyle/>
                    <a:p>
                      <a:pPr marL="0" marR="0">
                        <a:lnSpc>
                          <a:spcPct val="107000"/>
                        </a:lnSpc>
                        <a:spcBef>
                          <a:spcPts val="0"/>
                        </a:spcBef>
                        <a:spcAft>
                          <a:spcPts val="800"/>
                        </a:spcAft>
                      </a:pPr>
                      <a:r>
                        <a:rPr lang="en-US" sz="1100" dirty="0">
                          <a:effectLst/>
                        </a:rPr>
                        <a:t>19–70 years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tc>
                  <a:txBody>
                    <a:bodyPr/>
                    <a:lstStyle/>
                    <a:p>
                      <a:pPr marL="0" marR="0">
                        <a:lnSpc>
                          <a:spcPct val="107000"/>
                        </a:lnSpc>
                        <a:spcBef>
                          <a:spcPts val="0"/>
                        </a:spcBef>
                        <a:spcAft>
                          <a:spcPts val="800"/>
                        </a:spcAft>
                      </a:pPr>
                      <a:r>
                        <a:rPr lang="en-US" sz="1100">
                          <a:effectLst/>
                        </a:rPr>
                        <a:t>3,000 / 900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tc>
                  <a:txBody>
                    <a:bodyPr/>
                    <a:lstStyle/>
                    <a:p>
                      <a:pPr marL="0" marR="0">
                        <a:lnSpc>
                          <a:spcPct val="107000"/>
                        </a:lnSpc>
                        <a:spcBef>
                          <a:spcPts val="0"/>
                        </a:spcBef>
                        <a:spcAft>
                          <a:spcPts val="800"/>
                        </a:spcAft>
                      </a:pPr>
                      <a:r>
                        <a:rPr lang="en-US" sz="1100" dirty="0">
                          <a:effectLst/>
                        </a:rPr>
                        <a:t>10,000 / 3000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6990" marR="46990" marT="37465" marB="27940" anchor="ctr"/>
                </a:tc>
                <a:extLst>
                  <a:ext uri="{0D108BD9-81ED-4DB2-BD59-A6C34878D82A}">
                    <a16:rowId xmlns:a16="http://schemas.microsoft.com/office/drawing/2014/main" val="3831359939"/>
                  </a:ext>
                </a:extLst>
              </a:tr>
            </a:tbl>
          </a:graphicData>
        </a:graphic>
      </p:graphicFrame>
      <p:sp>
        <p:nvSpPr>
          <p:cNvPr id="4" name="Content Placeholder 3"/>
          <p:cNvSpPr>
            <a:spLocks noGrp="1"/>
          </p:cNvSpPr>
          <p:nvPr>
            <p:ph sz="quarter" idx="14"/>
          </p:nvPr>
        </p:nvSpPr>
        <p:spPr>
          <a:xfrm>
            <a:off x="6179904" y="2182579"/>
            <a:ext cx="4875211" cy="3541714"/>
          </a:xfrm>
        </p:spPr>
        <p:txBody>
          <a:bodyPr/>
          <a:lstStyle/>
          <a:p>
            <a:pPr marL="0" indent="0" algn="ctr">
              <a:buNone/>
            </a:pPr>
            <a:r>
              <a:rPr lang="en-US" cap="none" dirty="0" smtClean="0">
                <a:latin typeface="Times New Roman" panose="02020603050405020304" pitchFamily="18" charset="0"/>
                <a:cs typeface="Times New Roman" panose="02020603050405020304" pitchFamily="18" charset="0"/>
              </a:rPr>
              <a:t>Vitamin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a:t>
            </a:r>
            <a:endParaRPr lang="en-US" dirty="0">
              <a:latin typeface="Times New Roman" panose="02020603050405020304" pitchFamily="18" charset="0"/>
              <a:cs typeface="Times New Roman" panose="02020603050405020304" pitchFamily="18" charset="0"/>
            </a:endParaRPr>
          </a:p>
        </p:txBody>
      </p:sp>
      <p:sp>
        <p:nvSpPr>
          <p:cNvPr id="6" name="Rectangle 5"/>
          <p:cNvSpPr/>
          <p:nvPr/>
        </p:nvSpPr>
        <p:spPr>
          <a:xfrm>
            <a:off x="3011059" y="2457753"/>
            <a:ext cx="1139094"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Vitamin A</a:t>
            </a:r>
            <a:endParaRPr lang="en-US" dirty="0"/>
          </a:p>
        </p:txBody>
      </p:sp>
      <p:pic>
        <p:nvPicPr>
          <p:cNvPr id="7" name="Picture 6" descr="https://s3-us-west-2.amazonaws.com/lemond-nutrition/posts/allrecsd.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4820" y="2933272"/>
            <a:ext cx="6150943" cy="2624566"/>
          </a:xfrm>
          <a:prstGeom prst="rect">
            <a:avLst/>
          </a:prstGeom>
          <a:noFill/>
          <a:ln>
            <a:noFill/>
          </a:ln>
        </p:spPr>
      </p:pic>
    </p:spTree>
    <p:extLst>
      <p:ext uri="{BB962C8B-B14F-4D97-AF65-F5344CB8AC3E}">
        <p14:creationId xmlns:p14="http://schemas.microsoft.com/office/powerpoint/2010/main" val="1391238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692727"/>
            <a:ext cx="8761413" cy="987905"/>
          </a:xfrm>
        </p:spPr>
        <p:txBody>
          <a:bodyPr>
            <a:normAutofit/>
          </a:bodyPr>
          <a:lstStyle/>
          <a:p>
            <a:pPr algn="ctr"/>
            <a:r>
              <a:rPr lang="en-US" sz="2800" b="1" cap="none" dirty="0" smtClean="0">
                <a:latin typeface="Times New Roman" panose="02020603050405020304" pitchFamily="18" charset="0"/>
                <a:cs typeface="Times New Roman" panose="02020603050405020304" pitchFamily="18" charset="0"/>
              </a:rPr>
              <a:t>Food Sources to Eat to Obtain the Vitamins </a:t>
            </a:r>
            <a:br>
              <a:rPr lang="en-US" sz="2800" b="1" cap="none" dirty="0" smtClean="0">
                <a:latin typeface="Times New Roman" panose="02020603050405020304" pitchFamily="18" charset="0"/>
                <a:cs typeface="Times New Roman" panose="02020603050405020304" pitchFamily="18" charset="0"/>
              </a:rPr>
            </a:br>
            <a:endParaRPr lang="en-US" sz="2800" b="1"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pPr marL="0" indent="0">
              <a:buNone/>
            </a:pPr>
            <a:r>
              <a:rPr lang="en-US" sz="2000" cap="none" dirty="0" smtClean="0">
                <a:latin typeface="Times New Roman" panose="02020603050405020304" pitchFamily="18" charset="0"/>
                <a:cs typeface="Times New Roman" panose="02020603050405020304" pitchFamily="18" charset="0"/>
              </a:rPr>
              <a:t>Vitamin A are highly available in foods such:</a:t>
            </a:r>
          </a:p>
          <a:p>
            <a:pPr lvl="1"/>
            <a:r>
              <a:rPr lang="en-US" sz="2000" cap="none" dirty="0" smtClean="0">
                <a:latin typeface="Times New Roman" panose="02020603050405020304" pitchFamily="18" charset="0"/>
                <a:cs typeface="Times New Roman" panose="02020603050405020304" pitchFamily="18" charset="0"/>
              </a:rPr>
              <a:t>Carrots</a:t>
            </a:r>
          </a:p>
          <a:p>
            <a:pPr lvl="1"/>
            <a:r>
              <a:rPr lang="en-US" sz="2000" cap="none" dirty="0" smtClean="0">
                <a:latin typeface="Times New Roman" panose="02020603050405020304" pitchFamily="18" charset="0"/>
                <a:cs typeface="Times New Roman" panose="02020603050405020304" pitchFamily="18" charset="0"/>
              </a:rPr>
              <a:t>Spinach</a:t>
            </a:r>
          </a:p>
          <a:p>
            <a:pPr lvl="1"/>
            <a:r>
              <a:rPr lang="en-US" sz="2000" cap="none" dirty="0" smtClean="0">
                <a:latin typeface="Times New Roman" panose="02020603050405020304" pitchFamily="18" charset="0"/>
                <a:cs typeface="Times New Roman" panose="02020603050405020304" pitchFamily="18" charset="0"/>
              </a:rPr>
              <a:t>Sweet potatoes</a:t>
            </a:r>
          </a:p>
          <a:p>
            <a:pPr lvl="1"/>
            <a:r>
              <a:rPr lang="en-US" sz="2000" cap="none" dirty="0" smtClean="0">
                <a:latin typeface="Times New Roman" panose="02020603050405020304" pitchFamily="18" charset="0"/>
                <a:cs typeface="Times New Roman" panose="02020603050405020304" pitchFamily="18" charset="0"/>
              </a:rPr>
              <a:t>Lettuce</a:t>
            </a:r>
          </a:p>
          <a:p>
            <a:pPr lvl="1"/>
            <a:r>
              <a:rPr lang="en-US" sz="2000" cap="none" dirty="0" smtClean="0">
                <a:latin typeface="Times New Roman" panose="02020603050405020304" pitchFamily="18" charset="0"/>
                <a:cs typeface="Times New Roman" panose="02020603050405020304" pitchFamily="18" charset="0"/>
              </a:rPr>
              <a:t>Red bell peppers</a:t>
            </a:r>
          </a:p>
          <a:p>
            <a:pPr lvl="1"/>
            <a:r>
              <a:rPr lang="en-US" sz="2000" cap="none" dirty="0" smtClean="0">
                <a:latin typeface="Times New Roman" panose="02020603050405020304" pitchFamily="18" charset="0"/>
                <a:cs typeface="Times New Roman" panose="02020603050405020304" pitchFamily="18" charset="0"/>
              </a:rPr>
              <a:t>Tuna</a:t>
            </a: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quarter" idx="14"/>
          </p:nvPr>
        </p:nvSpPr>
        <p:spPr>
          <a:xfrm>
            <a:off x="6788727" y="2367092"/>
            <a:ext cx="5159568" cy="3416300"/>
          </a:xfrm>
        </p:spPr>
        <p:txBody>
          <a:bodyPr>
            <a:normAutofit/>
          </a:bodyPr>
          <a:lstStyle/>
          <a:p>
            <a:pPr marL="0" indent="0">
              <a:buNone/>
            </a:pPr>
            <a:r>
              <a:rPr lang="en-US" sz="2000" cap="none" dirty="0" smtClean="0">
                <a:latin typeface="Times New Roman" panose="02020603050405020304" pitchFamily="18" charset="0"/>
                <a:cs typeface="Times New Roman" panose="02020603050405020304" pitchFamily="18" charset="0"/>
              </a:rPr>
              <a:t>The healthiest sources of vitamin D consist of:</a:t>
            </a:r>
          </a:p>
          <a:p>
            <a:r>
              <a:rPr lang="en-US" sz="2000" cap="none" dirty="0" smtClean="0">
                <a:latin typeface="Times New Roman" panose="02020603050405020304" pitchFamily="18" charset="0"/>
                <a:cs typeface="Times New Roman" panose="02020603050405020304" pitchFamily="18" charset="0"/>
              </a:rPr>
              <a:t>Canned tuna</a:t>
            </a:r>
          </a:p>
          <a:p>
            <a:r>
              <a:rPr lang="en-US" sz="2000" cap="none" dirty="0" smtClean="0">
                <a:latin typeface="Times New Roman" panose="02020603050405020304" pitchFamily="18" charset="0"/>
                <a:cs typeface="Times New Roman" panose="02020603050405020304" pitchFamily="18" charset="0"/>
              </a:rPr>
              <a:t>Egg yolks </a:t>
            </a:r>
          </a:p>
          <a:p>
            <a:r>
              <a:rPr lang="en-US" sz="2000" cap="none" dirty="0" smtClean="0">
                <a:latin typeface="Times New Roman" panose="02020603050405020304" pitchFamily="18" charset="0"/>
                <a:cs typeface="Times New Roman" panose="02020603050405020304" pitchFamily="18" charset="0"/>
              </a:rPr>
              <a:t>Cod liver oil</a:t>
            </a:r>
          </a:p>
          <a:p>
            <a:r>
              <a:rPr lang="en-US" sz="2000" cap="none" dirty="0" smtClean="0">
                <a:latin typeface="Times New Roman" panose="02020603050405020304" pitchFamily="18" charset="0"/>
                <a:cs typeface="Times New Roman" panose="02020603050405020304" pitchFamily="18" charset="0"/>
              </a:rPr>
              <a:t>Fatty fish</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8485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1251846"/>
          </a:xfrm>
        </p:spPr>
        <p:txBody>
          <a:bodyPr>
            <a:normAutofit/>
          </a:bodyPr>
          <a:lstStyle/>
          <a:p>
            <a:pPr algn="ctr"/>
            <a:r>
              <a:rPr lang="en-US" sz="2800" b="1" cap="none" dirty="0" smtClean="0">
                <a:latin typeface="Times New Roman" panose="02020603050405020304" pitchFamily="18" charset="0"/>
                <a:cs typeface="Times New Roman" panose="02020603050405020304" pitchFamily="18" charset="0"/>
              </a:rPr>
              <a:t>Toxicity Signs And Symptoms</a:t>
            </a:r>
            <a:br>
              <a:rPr lang="en-US" sz="2800" b="1" cap="none" dirty="0" smtClean="0">
                <a:latin typeface="Times New Roman" panose="02020603050405020304" pitchFamily="18" charset="0"/>
                <a:cs typeface="Times New Roman" panose="02020603050405020304" pitchFamily="18" charset="0"/>
              </a:rPr>
            </a:br>
            <a:endParaRPr lang="en-US" sz="2800" b="1"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216023" y="1930400"/>
            <a:ext cx="4878389" cy="4224097"/>
          </a:xfrm>
        </p:spPr>
        <p:txBody>
          <a:bodyPr>
            <a:normAutofit fontScale="77500" lnSpcReduction="20000"/>
          </a:bodyPr>
          <a:lstStyle/>
          <a:p>
            <a:pPr marL="0" indent="0" algn="ctr">
              <a:buNone/>
            </a:pPr>
            <a:r>
              <a:rPr lang="en-US" sz="2600" cap="none" dirty="0" smtClean="0">
                <a:latin typeface="Times New Roman" panose="02020603050405020304" pitchFamily="18" charset="0"/>
                <a:cs typeface="Times New Roman" panose="02020603050405020304" pitchFamily="18" charset="0"/>
              </a:rPr>
              <a:t>Vitamin A</a:t>
            </a:r>
          </a:p>
          <a:p>
            <a:pPr marL="0" indent="0">
              <a:buNone/>
            </a:pPr>
            <a:r>
              <a:rPr lang="en-US" sz="2600" cap="none" dirty="0" smtClean="0">
                <a:latin typeface="Times New Roman" panose="02020603050405020304" pitchFamily="18" charset="0"/>
                <a:cs typeface="Times New Roman" panose="02020603050405020304" pitchFamily="18" charset="0"/>
              </a:rPr>
              <a:t>The major signs of </a:t>
            </a:r>
            <a:r>
              <a:rPr lang="en-US" sz="2600" cap="none" dirty="0" err="1" smtClean="0">
                <a:latin typeface="Times New Roman" panose="02020603050405020304" pitchFamily="18" charset="0"/>
                <a:cs typeface="Times New Roman" panose="02020603050405020304" pitchFamily="18" charset="0"/>
              </a:rPr>
              <a:t>hypervitaminosis</a:t>
            </a:r>
            <a:r>
              <a:rPr lang="en-US" sz="2600" cap="none" dirty="0" smtClean="0">
                <a:latin typeface="Times New Roman" panose="02020603050405020304" pitchFamily="18" charset="0"/>
                <a:cs typeface="Times New Roman" panose="02020603050405020304" pitchFamily="18" charset="0"/>
              </a:rPr>
              <a:t> A include:</a:t>
            </a:r>
          </a:p>
          <a:p>
            <a:pPr lvl="1"/>
            <a:r>
              <a:rPr lang="en-US" sz="2600" cap="none" dirty="0" smtClean="0">
                <a:latin typeface="Times New Roman" panose="02020603050405020304" pitchFamily="18" charset="0"/>
                <a:cs typeface="Times New Roman" panose="02020603050405020304" pitchFamily="18" charset="0"/>
              </a:rPr>
              <a:t>Irritability (</a:t>
            </a:r>
            <a:r>
              <a:rPr lang="en-US" sz="2600" cap="none" dirty="0" err="1" smtClean="0">
                <a:latin typeface="Times New Roman" panose="02020603050405020304" pitchFamily="18" charset="0"/>
                <a:cs typeface="Times New Roman" panose="02020603050405020304" pitchFamily="18" charset="0"/>
              </a:rPr>
              <a:t>hernandez</a:t>
            </a:r>
            <a:r>
              <a:rPr lang="en-US" sz="2600" cap="none" dirty="0" smtClean="0">
                <a:latin typeface="Times New Roman" panose="02020603050405020304" pitchFamily="18" charset="0"/>
                <a:cs typeface="Times New Roman" panose="02020603050405020304" pitchFamily="18" charset="0"/>
              </a:rPr>
              <a:t> &amp; hardy, 2020)</a:t>
            </a:r>
          </a:p>
          <a:p>
            <a:pPr lvl="1"/>
            <a:r>
              <a:rPr lang="en-US" sz="2600" cap="none" dirty="0" smtClean="0">
                <a:latin typeface="Times New Roman" panose="02020603050405020304" pitchFamily="18" charset="0"/>
                <a:cs typeface="Times New Roman" panose="02020603050405020304" pitchFamily="18" charset="0"/>
              </a:rPr>
              <a:t>Drowsiness</a:t>
            </a:r>
          </a:p>
          <a:p>
            <a:pPr lvl="1"/>
            <a:r>
              <a:rPr lang="en-US" sz="2600" cap="none" dirty="0" smtClean="0">
                <a:latin typeface="Times New Roman" panose="02020603050405020304" pitchFamily="18" charset="0"/>
                <a:cs typeface="Times New Roman" panose="02020603050405020304" pitchFamily="18" charset="0"/>
              </a:rPr>
              <a:t>Abdominal pain</a:t>
            </a:r>
          </a:p>
          <a:p>
            <a:pPr lvl="1"/>
            <a:r>
              <a:rPr lang="en-US" sz="2600" cap="none" dirty="0" smtClean="0">
                <a:latin typeface="Times New Roman" panose="02020603050405020304" pitchFamily="18" charset="0"/>
                <a:cs typeface="Times New Roman" panose="02020603050405020304" pitchFamily="18" charset="0"/>
              </a:rPr>
              <a:t>Nausea</a:t>
            </a:r>
          </a:p>
          <a:p>
            <a:pPr lvl="1"/>
            <a:r>
              <a:rPr lang="en-US" sz="2600" cap="none" dirty="0" smtClean="0">
                <a:latin typeface="Times New Roman" panose="02020603050405020304" pitchFamily="18" charset="0"/>
                <a:cs typeface="Times New Roman" panose="02020603050405020304" pitchFamily="18" charset="0"/>
              </a:rPr>
              <a:t>Vomiting and increased pressure on the brain</a:t>
            </a:r>
          </a:p>
          <a:p>
            <a:pPr lvl="1"/>
            <a:r>
              <a:rPr lang="en-US" sz="2600" cap="none" dirty="0" smtClean="0">
                <a:latin typeface="Times New Roman" panose="02020603050405020304" pitchFamily="18" charset="0"/>
                <a:cs typeface="Times New Roman" panose="02020603050405020304" pitchFamily="18" charset="0"/>
              </a:rPr>
              <a:t>Blurry visions </a:t>
            </a:r>
          </a:p>
          <a:p>
            <a:pPr marL="0" indent="0">
              <a:buNone/>
            </a:pPr>
            <a:endParaRPr lang="en-US" dirty="0"/>
          </a:p>
        </p:txBody>
      </p:sp>
      <p:sp>
        <p:nvSpPr>
          <p:cNvPr id="4" name="Content Placeholder 3"/>
          <p:cNvSpPr>
            <a:spLocks noGrp="1"/>
          </p:cNvSpPr>
          <p:nvPr>
            <p:ph sz="quarter" idx="14"/>
          </p:nvPr>
        </p:nvSpPr>
        <p:spPr>
          <a:xfrm>
            <a:off x="6172200" y="1930400"/>
            <a:ext cx="4875211" cy="3505199"/>
          </a:xfrm>
        </p:spPr>
        <p:txBody>
          <a:bodyPr>
            <a:noAutofit/>
          </a:bodyPr>
          <a:lstStyle/>
          <a:p>
            <a:pPr marL="0" indent="0" algn="ctr">
              <a:buNone/>
            </a:pPr>
            <a:r>
              <a:rPr lang="en-US" cap="none" dirty="0" smtClean="0">
                <a:latin typeface="Times New Roman" panose="02020603050405020304" pitchFamily="18" charset="0"/>
                <a:cs typeface="Times New Roman" panose="02020603050405020304" pitchFamily="18" charset="0"/>
              </a:rPr>
              <a:t>Vitamin D</a:t>
            </a:r>
          </a:p>
          <a:p>
            <a:pPr marL="0" indent="0">
              <a:buNone/>
            </a:pPr>
            <a:r>
              <a:rPr lang="en-US" cap="none" dirty="0" err="1" smtClean="0">
                <a:latin typeface="Times New Roman" panose="02020603050405020304" pitchFamily="18" charset="0"/>
                <a:cs typeface="Times New Roman" panose="02020603050405020304" pitchFamily="18" charset="0"/>
              </a:rPr>
              <a:t>Hypervitaminosis</a:t>
            </a:r>
            <a:r>
              <a:rPr lang="en-US" cap="none" dirty="0" smtClean="0">
                <a:latin typeface="Times New Roman" panose="02020603050405020304" pitchFamily="18" charset="0"/>
                <a:cs typeface="Times New Roman" panose="02020603050405020304" pitchFamily="18" charset="0"/>
              </a:rPr>
              <a:t> D is a rare but challenging health issue (</a:t>
            </a:r>
            <a:r>
              <a:rPr lang="en-US" cap="none" dirty="0" err="1" smtClean="0">
                <a:latin typeface="Times New Roman" panose="02020603050405020304" pitchFamily="18" charset="0"/>
                <a:cs typeface="Times New Roman" panose="02020603050405020304" pitchFamily="18" charset="0"/>
              </a:rPr>
              <a:t>bilbao</a:t>
            </a:r>
            <a:r>
              <a:rPr lang="en-US" cap="none" dirty="0" smtClean="0">
                <a:latin typeface="Times New Roman" panose="02020603050405020304" pitchFamily="18" charset="0"/>
                <a:cs typeface="Times New Roman" panose="02020603050405020304" pitchFamily="18" charset="0"/>
              </a:rPr>
              <a:t>, 2017). </a:t>
            </a:r>
          </a:p>
          <a:p>
            <a:pPr marL="0" indent="0">
              <a:buNone/>
            </a:pPr>
            <a:r>
              <a:rPr lang="en-US" cap="none" dirty="0" smtClean="0">
                <a:latin typeface="Times New Roman" panose="02020603050405020304" pitchFamily="18" charset="0"/>
                <a:cs typeface="Times New Roman" panose="02020603050405020304" pitchFamily="18" charset="0"/>
              </a:rPr>
              <a:t>The major signs of vitamin d toxicity include:</a:t>
            </a:r>
          </a:p>
          <a:p>
            <a:pPr lvl="1"/>
            <a:r>
              <a:rPr lang="en-US" sz="2000" cap="none" dirty="0" smtClean="0">
                <a:latin typeface="Times New Roman" panose="02020603050405020304" pitchFamily="18" charset="0"/>
                <a:cs typeface="Times New Roman" panose="02020603050405020304" pitchFamily="18" charset="0"/>
              </a:rPr>
              <a:t>Fatigue</a:t>
            </a:r>
          </a:p>
          <a:p>
            <a:pPr lvl="1"/>
            <a:r>
              <a:rPr lang="en-US" sz="2000" cap="none" dirty="0" smtClean="0">
                <a:latin typeface="Times New Roman" panose="02020603050405020304" pitchFamily="18" charset="0"/>
                <a:cs typeface="Times New Roman" panose="02020603050405020304" pitchFamily="18" charset="0"/>
              </a:rPr>
              <a:t>Loss of appetite</a:t>
            </a:r>
          </a:p>
          <a:p>
            <a:pPr lvl="1"/>
            <a:r>
              <a:rPr lang="en-US" sz="2000" cap="none" dirty="0" smtClean="0">
                <a:latin typeface="Times New Roman" panose="02020603050405020304" pitchFamily="18" charset="0"/>
                <a:cs typeface="Times New Roman" panose="02020603050405020304" pitchFamily="18" charset="0"/>
              </a:rPr>
              <a:t>Excessive urination</a:t>
            </a:r>
          </a:p>
          <a:p>
            <a:pPr lvl="1"/>
            <a:r>
              <a:rPr lang="en-US" sz="2000" cap="none" dirty="0" smtClean="0">
                <a:latin typeface="Times New Roman" panose="02020603050405020304" pitchFamily="18" charset="0"/>
                <a:cs typeface="Times New Roman" panose="02020603050405020304" pitchFamily="18" charset="0"/>
              </a:rPr>
              <a:t>Kidney damage</a:t>
            </a:r>
          </a:p>
          <a:p>
            <a:pPr lvl="1"/>
            <a:r>
              <a:rPr lang="en-US" sz="2000" cap="none" dirty="0" smtClean="0">
                <a:latin typeface="Times New Roman" panose="02020603050405020304" pitchFamily="18" charset="0"/>
                <a:cs typeface="Times New Roman" panose="02020603050405020304" pitchFamily="18" charset="0"/>
              </a:rPr>
              <a:t> Calcification</a:t>
            </a: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1851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1279555"/>
          </a:xfrm>
        </p:spPr>
        <p:txBody>
          <a:bodyPr>
            <a:normAutofit/>
          </a:bodyPr>
          <a:lstStyle/>
          <a:p>
            <a:pPr algn="ctr"/>
            <a:r>
              <a:rPr lang="en-US" sz="2800" b="1" cap="none" dirty="0" smtClean="0">
                <a:latin typeface="Times New Roman" panose="02020603050405020304" pitchFamily="18" charset="0"/>
                <a:cs typeface="Times New Roman" panose="02020603050405020304" pitchFamily="18" charset="0"/>
              </a:rPr>
              <a:t>Symptoms of Vitamin Deficiency</a:t>
            </a:r>
            <a:br>
              <a:rPr lang="en-US" sz="2800" b="1" cap="none" dirty="0" smtClean="0">
                <a:latin typeface="Times New Roman" panose="02020603050405020304" pitchFamily="18" charset="0"/>
                <a:cs typeface="Times New Roman" panose="02020603050405020304" pitchFamily="18" charset="0"/>
              </a:rPr>
            </a:br>
            <a:endParaRPr lang="en-US" sz="2800" b="1"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pPr marL="0" indent="0">
              <a:buNone/>
            </a:pPr>
            <a:r>
              <a:rPr lang="en-US" sz="2000" cap="none" dirty="0" smtClean="0">
                <a:latin typeface="Times New Roman" panose="02020603050405020304" pitchFamily="18" charset="0"/>
                <a:cs typeface="Times New Roman" panose="02020603050405020304" pitchFamily="18" charset="0"/>
              </a:rPr>
              <a:t>The major symptoms of vitamin A deficiency include:</a:t>
            </a:r>
          </a:p>
          <a:p>
            <a:pPr lvl="1"/>
            <a:r>
              <a:rPr lang="en-US" cap="none" dirty="0" smtClean="0">
                <a:latin typeface="Times New Roman" panose="02020603050405020304" pitchFamily="18" charset="0"/>
                <a:cs typeface="Times New Roman" panose="02020603050405020304" pitchFamily="18" charset="0"/>
              </a:rPr>
              <a:t>Impaired dark adaptation</a:t>
            </a:r>
          </a:p>
          <a:p>
            <a:pPr lvl="1"/>
            <a:r>
              <a:rPr lang="en-US" cap="none" dirty="0" smtClean="0">
                <a:latin typeface="Times New Roman" panose="02020603050405020304" pitchFamily="18" charset="0"/>
                <a:cs typeface="Times New Roman" panose="02020603050405020304" pitchFamily="18" charset="0"/>
              </a:rPr>
              <a:t>Thickened conjunctiva</a:t>
            </a:r>
          </a:p>
          <a:p>
            <a:pPr lvl="1"/>
            <a:r>
              <a:rPr lang="en-US" cap="none" dirty="0" smtClean="0">
                <a:latin typeface="Times New Roman" panose="02020603050405020304" pitchFamily="18" charset="0"/>
                <a:cs typeface="Times New Roman" panose="02020603050405020304" pitchFamily="18" charset="0"/>
              </a:rPr>
              <a:t>Preventable blindness in children</a:t>
            </a:r>
          </a:p>
          <a:p>
            <a:pPr lvl="1"/>
            <a:r>
              <a:rPr lang="en-US" cap="none" dirty="0" smtClean="0">
                <a:latin typeface="Times New Roman" panose="02020603050405020304" pitchFamily="18" charset="0"/>
                <a:cs typeface="Times New Roman" panose="02020603050405020304" pitchFamily="18" charset="0"/>
              </a:rPr>
              <a:t>Corneal erosions</a:t>
            </a:r>
          </a:p>
          <a:p>
            <a:pPr lvl="1"/>
            <a:r>
              <a:rPr lang="en-US" cap="none" dirty="0" smtClean="0">
                <a:latin typeface="Times New Roman" panose="02020603050405020304" pitchFamily="18" charset="0"/>
                <a:cs typeface="Times New Roman" panose="02020603050405020304" pitchFamily="18" charset="0"/>
              </a:rPr>
              <a:t>Dry lips and thickened tongue</a:t>
            </a:r>
          </a:p>
          <a:p>
            <a:pPr lvl="1"/>
            <a:r>
              <a:rPr lang="en-US" cap="none" dirty="0" smtClean="0">
                <a:latin typeface="Times New Roman" panose="02020603050405020304" pitchFamily="18" charset="0"/>
                <a:cs typeface="Times New Roman" panose="02020603050405020304" pitchFamily="18" charset="0"/>
              </a:rPr>
              <a:t>Thickened skin</a:t>
            </a: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quarter" idx="14"/>
          </p:nvPr>
        </p:nvSpPr>
        <p:spPr/>
        <p:txBody>
          <a:bodyPr>
            <a:normAutofit/>
          </a:bodyPr>
          <a:lstStyle/>
          <a:p>
            <a:pPr marL="0" indent="0">
              <a:buNone/>
            </a:pPr>
            <a:r>
              <a:rPr lang="en-US" cap="none" dirty="0" smtClean="0">
                <a:latin typeface="Times New Roman" panose="02020603050405020304" pitchFamily="18" charset="0"/>
                <a:cs typeface="Times New Roman" panose="02020603050405020304" pitchFamily="18" charset="0"/>
              </a:rPr>
              <a:t>Deficiency of v</a:t>
            </a:r>
            <a:r>
              <a:rPr lang="en-US" sz="2000" cap="none" dirty="0" smtClean="0">
                <a:latin typeface="Times New Roman" panose="02020603050405020304" pitchFamily="18" charset="0"/>
                <a:cs typeface="Times New Roman" panose="02020603050405020304" pitchFamily="18" charset="0"/>
              </a:rPr>
              <a:t>itamin D :</a:t>
            </a:r>
          </a:p>
          <a:p>
            <a:pPr marL="0" indent="0">
              <a:buNone/>
            </a:pPr>
            <a:r>
              <a:rPr lang="en-US" cap="none" dirty="0" smtClean="0">
                <a:latin typeface="Times New Roman" panose="02020603050405020304" pitchFamily="18" charset="0"/>
                <a:cs typeface="Times New Roman" panose="02020603050405020304" pitchFamily="18" charset="0"/>
              </a:rPr>
              <a:t>Lack of enough vitamin D leads to:</a:t>
            </a:r>
          </a:p>
          <a:p>
            <a:pPr lvl="1"/>
            <a:r>
              <a:rPr lang="en-US" cap="none" dirty="0" smtClean="0">
                <a:latin typeface="Times New Roman" panose="02020603050405020304" pitchFamily="18" charset="0"/>
                <a:cs typeface="Times New Roman" panose="02020603050405020304" pitchFamily="18" charset="0"/>
              </a:rPr>
              <a:t>Loss of bone density (</a:t>
            </a:r>
            <a:r>
              <a:rPr lang="en-US" cap="none" dirty="0">
                <a:latin typeface="Times New Roman" panose="02020603050405020304" pitchFamily="18" charset="0"/>
                <a:cs typeface="Times New Roman" panose="02020603050405020304" pitchFamily="18" charset="0"/>
              </a:rPr>
              <a:t>B</a:t>
            </a:r>
            <a:r>
              <a:rPr lang="en-US" cap="none" dirty="0" smtClean="0">
                <a:latin typeface="Times New Roman" panose="02020603050405020304" pitchFamily="18" charset="0"/>
                <a:cs typeface="Times New Roman" panose="02020603050405020304" pitchFamily="18" charset="0"/>
              </a:rPr>
              <a:t>ilbao, 2017).</a:t>
            </a:r>
          </a:p>
          <a:p>
            <a:pPr lvl="1"/>
            <a:r>
              <a:rPr lang="en-US" cap="none" dirty="0" smtClean="0">
                <a:latin typeface="Times New Roman" panose="02020603050405020304" pitchFamily="18" charset="0"/>
                <a:cs typeface="Times New Roman" panose="02020603050405020304" pitchFamily="18" charset="0"/>
              </a:rPr>
              <a:t>Rickets</a:t>
            </a:r>
          </a:p>
          <a:p>
            <a:pPr lvl="1"/>
            <a:r>
              <a:rPr lang="en-US" cap="none" dirty="0" smtClean="0">
                <a:latin typeface="Times New Roman" panose="02020603050405020304" pitchFamily="18" charset="0"/>
                <a:cs typeface="Times New Roman" panose="02020603050405020304" pitchFamily="18" charset="0"/>
              </a:rPr>
              <a:t>Osteoporosis</a:t>
            </a:r>
          </a:p>
          <a:p>
            <a:pPr lvl="1"/>
            <a:r>
              <a:rPr lang="en-US" cap="none" dirty="0" smtClean="0">
                <a:latin typeface="Times New Roman" panose="02020603050405020304" pitchFamily="18" charset="0"/>
                <a:cs typeface="Times New Roman" panose="02020603050405020304" pitchFamily="18" charset="0"/>
              </a:rPr>
              <a:t>Broken bones</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4032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cap="none" dirty="0" smtClean="0">
                <a:latin typeface="Times New Roman" panose="02020603050405020304" pitchFamily="18" charset="0"/>
                <a:cs typeface="Times New Roman" panose="02020603050405020304" pitchFamily="18" charset="0"/>
              </a:rPr>
              <a:t>Conclusion</a:t>
            </a:r>
            <a:r>
              <a:rPr lang="en-US" sz="2800" cap="none"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141412" y="2249487"/>
            <a:ext cx="8487497" cy="2987531"/>
          </a:xfrm>
        </p:spPr>
        <p:txBody>
          <a:bodyPr>
            <a:normAutofit/>
          </a:bodyPr>
          <a:lstStyle/>
          <a:p>
            <a:r>
              <a:rPr lang="en-US" sz="2000" cap="none" dirty="0" smtClean="0">
                <a:latin typeface="Times New Roman" panose="02020603050405020304" pitchFamily="18" charset="0"/>
                <a:cs typeface="Times New Roman" panose="02020603050405020304" pitchFamily="18" charset="0"/>
              </a:rPr>
              <a:t>All vitamins are essential in the body</a:t>
            </a:r>
          </a:p>
          <a:p>
            <a:r>
              <a:rPr lang="en-US" sz="2000" cap="none" dirty="0" smtClean="0">
                <a:latin typeface="Times New Roman" panose="02020603050405020304" pitchFamily="18" charset="0"/>
                <a:cs typeface="Times New Roman" panose="02020603050405020304" pitchFamily="18" charset="0"/>
              </a:rPr>
              <a:t>Everyone should accurately monitor vitamin levels in the body</a:t>
            </a:r>
          </a:p>
          <a:p>
            <a:r>
              <a:rPr lang="en-US" sz="2000" cap="none" dirty="0" smtClean="0">
                <a:latin typeface="Times New Roman" panose="02020603050405020304" pitchFamily="18" charset="0"/>
                <a:cs typeface="Times New Roman" panose="02020603050405020304" pitchFamily="18" charset="0"/>
              </a:rPr>
              <a:t>Proper diet is essential for keeping a balanced vitamin in the body</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1570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cap="none" dirty="0" smtClean="0">
                <a:latin typeface="Times New Roman" panose="02020603050405020304" pitchFamily="18" charset="0"/>
                <a:cs typeface="Times New Roman" panose="02020603050405020304" pitchFamily="18" charset="0"/>
              </a:rPr>
              <a:t>References</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pPr marL="0" indent="0">
              <a:buNone/>
            </a:pPr>
            <a:r>
              <a:rPr lang="en-US" sz="2000" cap="none" dirty="0" smtClean="0">
                <a:latin typeface="Times New Roman" panose="02020603050405020304" pitchFamily="18" charset="0"/>
                <a:cs typeface="Times New Roman" panose="02020603050405020304" pitchFamily="18" charset="0"/>
              </a:rPr>
              <a:t>Bilbao, N. A. (2017). Vitamin D toxicity in young breastfed infants: report of 2 cases. </a:t>
            </a:r>
            <a:r>
              <a:rPr lang="en-US" sz="2000" i="1" cap="none" dirty="0" smtClean="0">
                <a:latin typeface="Times New Roman" panose="02020603050405020304" pitchFamily="18" charset="0"/>
                <a:cs typeface="Times New Roman" panose="02020603050405020304" pitchFamily="18" charset="0"/>
              </a:rPr>
              <a:t>Global pediatric health</a:t>
            </a:r>
            <a:r>
              <a:rPr lang="en-US" sz="2000" cap="none" dirty="0" smtClean="0">
                <a:latin typeface="Times New Roman" panose="02020603050405020304" pitchFamily="18" charset="0"/>
                <a:cs typeface="Times New Roman" panose="02020603050405020304" pitchFamily="18" charset="0"/>
              </a:rPr>
              <a:t>, </a:t>
            </a:r>
            <a:r>
              <a:rPr lang="en-US" sz="2000" i="1" cap="none" dirty="0" smtClean="0">
                <a:latin typeface="Times New Roman" panose="02020603050405020304" pitchFamily="18" charset="0"/>
                <a:cs typeface="Times New Roman" panose="02020603050405020304" pitchFamily="18" charset="0"/>
              </a:rPr>
              <a:t>4</a:t>
            </a:r>
            <a:r>
              <a:rPr lang="en-US" sz="2000" cap="none" dirty="0" smtClean="0">
                <a:latin typeface="Times New Roman" panose="02020603050405020304" pitchFamily="18" charset="0"/>
                <a:cs typeface="Times New Roman" panose="02020603050405020304" pitchFamily="18" charset="0"/>
              </a:rPr>
              <a:t>, 2333794X17731695.</a:t>
            </a:r>
          </a:p>
          <a:p>
            <a:pPr marL="0" indent="0">
              <a:buNone/>
            </a:pPr>
            <a:r>
              <a:rPr lang="en-US" sz="2000" cap="none" dirty="0" smtClean="0">
                <a:latin typeface="Times New Roman" panose="02020603050405020304" pitchFamily="18" charset="0"/>
                <a:cs typeface="Times New Roman" panose="02020603050405020304" pitchFamily="18" charset="0"/>
              </a:rPr>
              <a:t>Gil, a., Plaza-</a:t>
            </a:r>
            <a:r>
              <a:rPr lang="en-US" sz="2000" cap="none" dirty="0" err="1" smtClean="0">
                <a:latin typeface="Times New Roman" panose="02020603050405020304" pitchFamily="18" charset="0"/>
                <a:cs typeface="Times New Roman" panose="02020603050405020304" pitchFamily="18" charset="0"/>
              </a:rPr>
              <a:t>diaz</a:t>
            </a:r>
            <a:r>
              <a:rPr lang="en-US" sz="2000" cap="none" dirty="0" smtClean="0">
                <a:latin typeface="Times New Roman" panose="02020603050405020304" pitchFamily="18" charset="0"/>
                <a:cs typeface="Times New Roman" panose="02020603050405020304" pitchFamily="18" charset="0"/>
              </a:rPr>
              <a:t>, J., &amp; Mesa, M. D. (2018). Vitamin D: classic and novel actions. </a:t>
            </a:r>
            <a:r>
              <a:rPr lang="en-US" sz="2000" i="1" cap="none" dirty="0" smtClean="0">
                <a:latin typeface="Times New Roman" panose="02020603050405020304" pitchFamily="18" charset="0"/>
                <a:cs typeface="Times New Roman" panose="02020603050405020304" pitchFamily="18" charset="0"/>
              </a:rPr>
              <a:t>Annals of nutrition and metabolism</a:t>
            </a:r>
            <a:r>
              <a:rPr lang="en-US" sz="2000" cap="none" dirty="0" smtClean="0">
                <a:latin typeface="Times New Roman" panose="02020603050405020304" pitchFamily="18" charset="0"/>
                <a:cs typeface="Times New Roman" panose="02020603050405020304" pitchFamily="18" charset="0"/>
              </a:rPr>
              <a:t>, </a:t>
            </a:r>
            <a:r>
              <a:rPr lang="en-US" sz="2000" i="1" cap="none" dirty="0" smtClean="0">
                <a:latin typeface="Times New Roman" panose="02020603050405020304" pitchFamily="18" charset="0"/>
                <a:cs typeface="Times New Roman" panose="02020603050405020304" pitchFamily="18" charset="0"/>
              </a:rPr>
              <a:t>72</a:t>
            </a:r>
            <a:r>
              <a:rPr lang="en-US" sz="2000" cap="none" dirty="0" smtClean="0">
                <a:latin typeface="Times New Roman" panose="02020603050405020304" pitchFamily="18" charset="0"/>
                <a:cs typeface="Times New Roman" panose="02020603050405020304" pitchFamily="18" charset="0"/>
              </a:rPr>
              <a:t>(2), 87-95.</a:t>
            </a:r>
          </a:p>
          <a:p>
            <a:pPr marL="0" indent="0">
              <a:buNone/>
            </a:pPr>
            <a:r>
              <a:rPr lang="en-US" sz="2000" cap="none" dirty="0" smtClean="0">
                <a:latin typeface="Times New Roman" panose="02020603050405020304" pitchFamily="18" charset="0"/>
                <a:cs typeface="Times New Roman" panose="02020603050405020304" pitchFamily="18" charset="0"/>
              </a:rPr>
              <a:t>Hernandez, l. H., &amp; Hardy, R. W. (2020). Vitamin A functions and requirements in fish. </a:t>
            </a:r>
            <a:r>
              <a:rPr lang="en-US" sz="2000" i="1" cap="none" dirty="0" smtClean="0">
                <a:latin typeface="Times New Roman" panose="02020603050405020304" pitchFamily="18" charset="0"/>
                <a:cs typeface="Times New Roman" panose="02020603050405020304" pitchFamily="18" charset="0"/>
              </a:rPr>
              <a:t>Aquaculture research</a:t>
            </a:r>
            <a:r>
              <a:rPr lang="en-US" sz="2000" cap="none" dirty="0" smtClean="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270535321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92</TotalTime>
  <Words>1121</Words>
  <Application>Microsoft Office PowerPoint</Application>
  <PresentationFormat>Widescreen</PresentationFormat>
  <Paragraphs>124</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 New Roman</vt:lpstr>
      <vt:lpstr>Tw Cen MT</vt:lpstr>
      <vt:lpstr>Droplet</vt:lpstr>
      <vt:lpstr>Vitamins</vt:lpstr>
      <vt:lpstr>Introduction</vt:lpstr>
      <vt:lpstr>The Solubility of Vitamin A and Vitamin D </vt:lpstr>
      <vt:lpstr>The Function of the Vitamins in the Body </vt:lpstr>
      <vt:lpstr>  Daily Reference Intakes (DRI) Recommended For Vitamin A and Vitamin D  </vt:lpstr>
      <vt:lpstr>Food Sources to Eat to Obtain the Vitamins  </vt:lpstr>
      <vt:lpstr>Toxicity Signs And Symptoms </vt:lpstr>
      <vt:lpstr>Symptoms of Vitamin Deficiency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Vitamins</dc:title>
  <dc:creator>HP</dc:creator>
  <cp:lastModifiedBy>HP</cp:lastModifiedBy>
  <cp:revision>9</cp:revision>
  <dcterms:created xsi:type="dcterms:W3CDTF">2020-10-15T07:30:30Z</dcterms:created>
  <dcterms:modified xsi:type="dcterms:W3CDTF">2020-10-15T09:03:09Z</dcterms:modified>
</cp:coreProperties>
</file>